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3" r:id="rId6"/>
    <p:sldId id="260" r:id="rId7"/>
    <p:sldId id="261" r:id="rId8"/>
    <p:sldId id="262" r:id="rId9"/>
    <p:sldId id="264" r:id="rId10"/>
    <p:sldId id="265" r:id="rId11"/>
    <p:sldId id="266" r:id="rId12"/>
    <p:sldId id="268" r:id="rId13"/>
    <p:sldId id="271" r:id="rId14"/>
    <p:sldId id="269" r:id="rId15"/>
    <p:sldId id="270" r:id="rId16"/>
    <p:sldId id="273" r:id="rId17"/>
    <p:sldId id="267" r:id="rId18"/>
    <p:sldId id="282" r:id="rId19"/>
    <p:sldId id="283" r:id="rId20"/>
    <p:sldId id="284" r:id="rId21"/>
    <p:sldId id="285" r:id="rId22"/>
    <p:sldId id="287" r:id="rId23"/>
    <p:sldId id="299" r:id="rId24"/>
    <p:sldId id="286" r:id="rId25"/>
    <p:sldId id="289" r:id="rId26"/>
    <p:sldId id="290" r:id="rId27"/>
    <p:sldId id="288" r:id="rId28"/>
    <p:sldId id="291" r:id="rId29"/>
    <p:sldId id="292" r:id="rId30"/>
    <p:sldId id="293" r:id="rId31"/>
    <p:sldId id="272" r:id="rId32"/>
    <p:sldId id="274" r:id="rId33"/>
    <p:sldId id="294" r:id="rId34"/>
    <p:sldId id="295" r:id="rId35"/>
    <p:sldId id="296" r:id="rId36"/>
    <p:sldId id="297" r:id="rId37"/>
    <p:sldId id="298" r:id="rId38"/>
    <p:sldId id="278" r:id="rId39"/>
    <p:sldId id="281" r:id="rId40"/>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xmlns="">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68" y="-112"/>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27007087"/>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a:t>1</a:t>
            </a:r>
            <a:r>
              <a:rPr lang="en-AU" dirty="0"/>
              <a:t>0</a:t>
            </a:r>
            <a:r>
              <a:rPr dirty="0"/>
              <a:t> WEEK PART TIME COURSE</a:t>
            </a:r>
          </a:p>
          <a:p>
            <a:pPr>
              <a:lnSpc>
                <a:spcPct val="70000"/>
              </a:lnSpc>
              <a:defRPr sz="4100"/>
            </a:pPr>
            <a:endParaRPr dirty="0"/>
          </a:p>
          <a:p>
            <a:pPr>
              <a:lnSpc>
                <a:spcPct val="70000"/>
              </a:lnSpc>
              <a:defRPr sz="4100"/>
            </a:pPr>
            <a:r>
              <a:rPr dirty="0"/>
              <a:t>Week </a:t>
            </a:r>
            <a:r>
              <a:rPr lang="en-AU" dirty="0"/>
              <a:t>3</a:t>
            </a:r>
            <a:r>
              <a:rPr dirty="0" smtClean="0"/>
              <a:t> </a:t>
            </a:r>
            <a:r>
              <a:rPr dirty="0"/>
              <a:t>- Regression</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04" name="Shape 204"/>
          <p:cNvSpPr>
            <a:spLocks noGrp="1"/>
          </p:cNvSpPr>
          <p:nvPr>
            <p:ph type="title"/>
          </p:nvPr>
        </p:nvSpPr>
        <p:spPr>
          <a:prstGeom prst="rect">
            <a:avLst/>
          </a:prstGeom>
        </p:spPr>
        <p:txBody>
          <a:bodyPr/>
          <a:lstStyle/>
          <a:p>
            <a:r>
              <a:t>LINEAR REGRESSION</a:t>
            </a:r>
          </a:p>
        </p:txBody>
      </p:sp>
      <p:sp>
        <p:nvSpPr>
          <p:cNvPr id="205" name="Shape 205"/>
          <p:cNvSpPr/>
          <p:nvPr/>
        </p:nvSpPr>
        <p:spPr>
          <a:xfrm>
            <a:off x="454024" y="1429572"/>
            <a:ext cx="8455027" cy="1454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model a linear relationship (think straight line) between our target variable y and our input variable x.</a:t>
            </a:r>
          </a:p>
          <a:p>
            <a:pPr marR="65828" algn="l" defTabSz="914400">
              <a:lnSpc>
                <a:spcPts val="2400"/>
              </a:lnSpc>
              <a:spcBef>
                <a:spcPts val="700"/>
              </a:spcBef>
              <a:defRPr sz="2000" b="0"/>
            </a:pPr>
            <a:endParaRPr/>
          </a:p>
          <a:p>
            <a:pPr marR="65828" defTabSz="914400">
              <a:lnSpc>
                <a:spcPts val="2400"/>
              </a:lnSpc>
              <a:spcBef>
                <a:spcPts val="700"/>
              </a:spcBef>
              <a:defRPr sz="3000" b="0"/>
            </a:pPr>
            <a:r>
              <a:t>y=Xβ+ϵ</a:t>
            </a: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12" name="Shape 212"/>
          <p:cNvSpPr>
            <a:spLocks noGrp="1"/>
          </p:cNvSpPr>
          <p:nvPr>
            <p:ph type="title"/>
          </p:nvPr>
        </p:nvSpPr>
        <p:spPr>
          <a:prstGeom prst="rect">
            <a:avLst/>
          </a:prstGeom>
        </p:spPr>
        <p:txBody>
          <a:bodyPr/>
          <a:lstStyle/>
          <a:p>
            <a:r>
              <a:t>LINEAR REGRESSION</a:t>
            </a:r>
          </a:p>
        </p:txBody>
      </p:sp>
      <p:sp>
        <p:nvSpPr>
          <p:cNvPr id="213" name="Shape 213"/>
          <p:cNvSpPr/>
          <p:nvPr/>
        </p:nvSpPr>
        <p:spPr>
          <a:xfrm>
            <a:off x="454024" y="1226372"/>
            <a:ext cx="8455027" cy="38442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L="259715" marR="65828" indent="-219075" algn="l" defTabSz="914400">
              <a:lnSpc>
                <a:spcPts val="2400"/>
              </a:lnSpc>
              <a:spcBef>
                <a:spcPts val="700"/>
              </a:spcBef>
              <a:buClr>
                <a:srgbClr val="000000"/>
              </a:buClr>
              <a:buSzPct val="69000"/>
              <a:buFont typeface="Lucida Grande"/>
              <a:buChar char="‣"/>
              <a:defRPr sz="2000" b="0"/>
            </a:pPr>
            <a:r>
              <a:t>y = target variable</a:t>
            </a:r>
          </a:p>
          <a:p>
            <a:pPr marL="259715" marR="65828" indent="-219075" algn="l" defTabSz="914400">
              <a:lnSpc>
                <a:spcPts val="2400"/>
              </a:lnSpc>
              <a:spcBef>
                <a:spcPts val="700"/>
              </a:spcBef>
              <a:buClr>
                <a:srgbClr val="000000"/>
              </a:buClr>
              <a:buSzPct val="69000"/>
              <a:buFont typeface="Lucida Grande"/>
              <a:buChar char="‣"/>
              <a:defRPr sz="2000" b="0"/>
            </a:pPr>
            <a:r>
              <a:t>X = input variable</a:t>
            </a:r>
          </a:p>
          <a:p>
            <a:pPr marL="259715" marR="65828" indent="-219075" algn="l" defTabSz="914400">
              <a:lnSpc>
                <a:spcPts val="2400"/>
              </a:lnSpc>
              <a:spcBef>
                <a:spcPts val="700"/>
              </a:spcBef>
              <a:buClr>
                <a:srgbClr val="000000"/>
              </a:buClr>
              <a:buSzPct val="69000"/>
              <a:buFont typeface="Lucida Grande"/>
              <a:buChar char="‣"/>
              <a:defRPr sz="2000" b="0"/>
            </a:pPr>
            <a:r>
              <a:t>β = coefficients</a:t>
            </a:r>
          </a:p>
          <a:p>
            <a:pPr marL="259715" marR="65828" indent="-219075" algn="l" defTabSz="914400">
              <a:lnSpc>
                <a:spcPts val="2400"/>
              </a:lnSpc>
              <a:spcBef>
                <a:spcPts val="700"/>
              </a:spcBef>
              <a:buClr>
                <a:srgbClr val="000000"/>
              </a:buClr>
              <a:buSzPct val="69000"/>
              <a:buFont typeface="Lucida Grande"/>
              <a:buChar char="‣"/>
              <a:defRPr sz="2000" b="0"/>
            </a:pPr>
            <a:r>
              <a:t>ϵ = error term</a:t>
            </a:r>
          </a:p>
          <a:p>
            <a:pPr marR="65828" algn="l" defTabSz="914400">
              <a:lnSpc>
                <a:spcPts val="2400"/>
              </a:lnSpc>
              <a:spcBef>
                <a:spcPts val="700"/>
              </a:spcBef>
              <a:defRPr sz="2000" b="0"/>
            </a:pPr>
            <a:endParaRPr/>
          </a:p>
          <a:p>
            <a:pPr marR="65828" algn="l" defTabSz="914400">
              <a:lnSpc>
                <a:spcPts val="2400"/>
              </a:lnSpc>
              <a:spcBef>
                <a:spcPts val="700"/>
              </a:spcBef>
              <a:defRPr sz="2000" b="0"/>
            </a:pPr>
            <a:r>
              <a:t>Note, one of our input variables can be 1 so we have an intercept parameter</a:t>
            </a: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FLAKEY UNRELIABLE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57" name="Shape 257"/>
          <p:cNvSpPr>
            <a:spLocks noGrp="1"/>
          </p:cNvSpPr>
          <p:nvPr>
            <p:ph type="title"/>
          </p:nvPr>
        </p:nvSpPr>
        <p:spPr>
          <a:prstGeom prst="rect">
            <a:avLst/>
          </a:prstGeom>
        </p:spPr>
        <p:txBody>
          <a:bodyPr/>
          <a:lstStyle/>
          <a:p>
            <a:r>
              <a:t>ORDINARY LEAST SQUARES</a:t>
            </a:r>
          </a:p>
        </p:txBody>
      </p:sp>
      <p:pic>
        <p:nvPicPr>
          <p:cNvPr id="258" name="pasted-image.png"/>
          <p:cNvPicPr>
            <a:picLocks noChangeAspect="1"/>
          </p:cNvPicPr>
          <p:nvPr/>
        </p:nvPicPr>
        <p:blipFill>
          <a:blip r:embed="rId2">
            <a:extLst/>
          </a:blip>
          <a:stretch>
            <a:fillRect/>
          </a:stretch>
        </p:blipFill>
        <p:spPr>
          <a:xfrm>
            <a:off x="2216123" y="1211262"/>
            <a:ext cx="4930829" cy="3957638"/>
          </a:xfrm>
          <a:prstGeom prst="rect">
            <a:avLst/>
          </a:prstGeom>
          <a:ln w="25400"/>
        </p:spPr>
      </p:pic>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33" name="Shape 233"/>
          <p:cNvSpPr>
            <a:spLocks noGrp="1"/>
          </p:cNvSpPr>
          <p:nvPr>
            <p:ph type="title"/>
          </p:nvPr>
        </p:nvSpPr>
        <p:spPr>
          <a:prstGeom prst="rect">
            <a:avLst/>
          </a:prstGeom>
        </p:spPr>
        <p:txBody>
          <a:bodyPr/>
          <a:lstStyle/>
          <a:p>
            <a:r>
              <a:t>ORDINARY LEAST SQUARES</a:t>
            </a:r>
          </a:p>
        </p:txBody>
      </p:sp>
      <p:sp>
        <p:nvSpPr>
          <p:cNvPr id="234" name="Shape 234"/>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Residual Sum of Squares. This is the Sum of the squared difference between our observed value and the value from the model</a:t>
            </a:r>
          </a:p>
        </p:txBody>
      </p:sp>
      <p:pic>
        <p:nvPicPr>
          <p:cNvPr id="235"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42" name="Shape 242"/>
          <p:cNvSpPr>
            <a:spLocks noGrp="1"/>
          </p:cNvSpPr>
          <p:nvPr>
            <p:ph type="title"/>
          </p:nvPr>
        </p:nvSpPr>
        <p:spPr>
          <a:prstGeom prst="rect">
            <a:avLst/>
          </a:prstGeom>
        </p:spPr>
        <p:txBody>
          <a:bodyPr/>
          <a:lstStyle/>
          <a:p>
            <a:r>
              <a:t>ORDINARY LEAST SQUARES</a:t>
            </a:r>
          </a:p>
        </p:txBody>
      </p:sp>
      <p:sp>
        <p:nvSpPr>
          <p:cNvPr id="243" name="Shape 243"/>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a:t>
            </a:r>
            <a:r>
              <a:rPr>
                <a:solidFill>
                  <a:schemeClr val="accent1">
                    <a:hueOff val="47394"/>
                    <a:satOff val="-25753"/>
                    <a:lumOff val="-7544"/>
                  </a:schemeClr>
                </a:solidFill>
              </a:rPr>
              <a:t>Residual Sum of Squares</a:t>
            </a:r>
            <a:r>
              <a:t>. This is the </a:t>
            </a:r>
            <a:r>
              <a:rPr>
                <a:solidFill>
                  <a:schemeClr val="accent2">
                    <a:hueOff val="-554920"/>
                    <a:satOff val="-21482"/>
                    <a:lumOff val="-6228"/>
                  </a:schemeClr>
                </a:solidFill>
              </a:rPr>
              <a:t>Sum</a:t>
            </a:r>
            <a:r>
              <a:t> of the </a:t>
            </a:r>
            <a:r>
              <a:rPr>
                <a:solidFill>
                  <a:schemeClr val="accent3">
                    <a:hueOff val="-333990"/>
                    <a:satOff val="3917"/>
                    <a:lumOff val="-6666"/>
                  </a:schemeClr>
                </a:solidFill>
              </a:rPr>
              <a:t>squared</a:t>
            </a:r>
            <a:r>
              <a:t> </a:t>
            </a:r>
            <a:r>
              <a:rPr>
                <a:solidFill>
                  <a:schemeClr val="accent4">
                    <a:satOff val="1488"/>
                    <a:lumOff val="-7242"/>
                  </a:schemeClr>
                </a:solidFill>
              </a:rPr>
              <a:t>difference</a:t>
            </a:r>
            <a:r>
              <a:t> between our </a:t>
            </a:r>
            <a:r>
              <a:rPr>
                <a:solidFill>
                  <a:schemeClr val="accent5">
                    <a:hueOff val="-176146"/>
                    <a:satOff val="3665"/>
                    <a:lumOff val="-13986"/>
                  </a:schemeClr>
                </a:solidFill>
              </a:rPr>
              <a:t>observed value</a:t>
            </a:r>
            <a:r>
              <a:t> and the </a:t>
            </a:r>
            <a:r>
              <a:rPr>
                <a:solidFill>
                  <a:schemeClr val="accent6">
                    <a:lumOff val="-8741"/>
                  </a:schemeClr>
                </a:solidFill>
              </a:rPr>
              <a:t>value from the model</a:t>
            </a:r>
          </a:p>
        </p:txBody>
      </p:sp>
      <p:pic>
        <p:nvPicPr>
          <p:cNvPr id="244"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245" name="Shape 245"/>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endParaRPr/>
          </a:p>
        </p:txBody>
      </p:sp>
      <p:sp>
        <p:nvSpPr>
          <p:cNvPr id="246" name="Shape 246"/>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endParaRPr/>
          </a:p>
        </p:txBody>
      </p:sp>
      <p:sp>
        <p:nvSpPr>
          <p:cNvPr id="247" name="Shape 247"/>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endParaRPr/>
          </a:p>
        </p:txBody>
      </p:sp>
      <p:sp>
        <p:nvSpPr>
          <p:cNvPr id="248" name="Shape 248"/>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endParaRPr/>
          </a:p>
        </p:txBody>
      </p:sp>
      <p:sp>
        <p:nvSpPr>
          <p:cNvPr id="249" name="Shape 249"/>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endParaRPr/>
          </a:p>
        </p:txBody>
      </p:sp>
      <p:sp>
        <p:nvSpPr>
          <p:cNvPr id="250" name="Shape 250"/>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74" name="Shape 274"/>
          <p:cNvSpPr>
            <a:spLocks noGrp="1"/>
          </p:cNvSpPr>
          <p:nvPr>
            <p:ph type="title"/>
          </p:nvPr>
        </p:nvSpPr>
        <p:spPr>
          <a:prstGeom prst="rect">
            <a:avLst/>
          </a:prstGeom>
        </p:spPr>
        <p:txBody>
          <a:bodyPr/>
          <a:lstStyle/>
          <a:p>
            <a:r>
              <a:rPr dirty="0"/>
              <a:t>LINEAR REGRESSION </a:t>
            </a:r>
            <a:r>
              <a:rPr lang="en-US" dirty="0"/>
              <a:t>–</a:t>
            </a:r>
            <a:r>
              <a:rPr dirty="0"/>
              <a:t> </a:t>
            </a:r>
            <a:r>
              <a:rPr lang="en-AU" dirty="0"/>
              <a:t>WHY IT’S FLAKEY</a:t>
            </a:r>
            <a:endParaRPr dirty="0"/>
          </a:p>
        </p:txBody>
      </p:sp>
      <p:pic>
        <p:nvPicPr>
          <p:cNvPr id="275" name="pasted-image.png"/>
          <p:cNvPicPr>
            <a:picLocks noChangeAspect="1"/>
          </p:cNvPicPr>
          <p:nvPr/>
        </p:nvPicPr>
        <p:blipFill>
          <a:blip r:embed="rId2">
            <a:extLst/>
          </a:blip>
          <a:stretch>
            <a:fillRect/>
          </a:stretch>
        </p:blipFill>
        <p:spPr>
          <a:xfrm>
            <a:off x="1803988" y="960437"/>
            <a:ext cx="5755099" cy="4185526"/>
          </a:xfrm>
          <a:prstGeom prst="rect">
            <a:avLst/>
          </a:prstGeom>
          <a:ln w="25400"/>
        </p:spPr>
      </p:pic>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20" name="Shape 220"/>
          <p:cNvSpPr>
            <a:spLocks noGrp="1"/>
          </p:cNvSpPr>
          <p:nvPr>
            <p:ph type="title"/>
          </p:nvPr>
        </p:nvSpPr>
        <p:spPr>
          <a:prstGeom prst="rect">
            <a:avLst/>
          </a:prstGeom>
        </p:spPr>
        <p:txBody>
          <a:bodyPr/>
          <a:lstStyle/>
          <a:p>
            <a:r>
              <a:t>LINEAR REGRESSION - REQUIREMENTS</a:t>
            </a:r>
          </a:p>
        </p:txBody>
      </p:sp>
      <p:sp>
        <p:nvSpPr>
          <p:cNvPr id="221" name="Shape 221"/>
          <p:cNvSpPr/>
          <p:nvPr/>
        </p:nvSpPr>
        <p:spPr>
          <a:xfrm>
            <a:off x="454024" y="1226372"/>
            <a:ext cx="8455027" cy="3256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Linear relationship in the parameters, β, we can transform the actual values of the inputs if we want</a:t>
            </a:r>
          </a:p>
          <a:p>
            <a:pPr marL="259715" marR="65828" indent="-219075" algn="l" defTabSz="914400">
              <a:lnSpc>
                <a:spcPts val="2400"/>
              </a:lnSpc>
              <a:spcBef>
                <a:spcPts val="700"/>
              </a:spcBef>
              <a:buClr>
                <a:srgbClr val="000000"/>
              </a:buClr>
              <a:buSzPct val="69000"/>
              <a:buFont typeface="Lucida Grande"/>
              <a:buChar char="‣"/>
              <a:defRPr sz="2000" b="0"/>
            </a:pPr>
            <a:r>
              <a:t>Variance of the error term, ϵ, is constant. This means there is no systematic pattern in the values of X and the variance of ϵ</a:t>
            </a:r>
          </a:p>
          <a:p>
            <a:pPr marL="259715" marR="65828" indent="-219075" algn="l" defTabSz="914400">
              <a:lnSpc>
                <a:spcPts val="2400"/>
              </a:lnSpc>
              <a:spcBef>
                <a:spcPts val="700"/>
              </a:spcBef>
              <a:buClr>
                <a:srgbClr val="000000"/>
              </a:buClr>
              <a:buSzPct val="69000"/>
              <a:buFont typeface="Lucida Grande"/>
              <a:buChar char="‣"/>
              <a:defRPr sz="2000" b="0"/>
            </a:pPr>
            <a:r>
              <a:t>The mean of ϵ = 0</a:t>
            </a:r>
          </a:p>
          <a:p>
            <a:pPr marL="259715" marR="65828" indent="-219075" algn="l" defTabSz="914400">
              <a:lnSpc>
                <a:spcPts val="2400"/>
              </a:lnSpc>
              <a:spcBef>
                <a:spcPts val="700"/>
              </a:spcBef>
              <a:buClr>
                <a:srgbClr val="000000"/>
              </a:buClr>
              <a:buSzPct val="69000"/>
              <a:buFont typeface="Lucida Grande"/>
              <a:buChar char="‣"/>
              <a:defRPr sz="2000" b="0"/>
            </a:pPr>
            <a:r>
              <a:t>ϵ has a normal distribution</a:t>
            </a:r>
          </a:p>
          <a:p>
            <a:pPr marL="259715" marR="65828" indent="-219075" algn="l" defTabSz="914400">
              <a:lnSpc>
                <a:spcPts val="2400"/>
              </a:lnSpc>
              <a:spcBef>
                <a:spcPts val="700"/>
              </a:spcBef>
              <a:buClr>
                <a:srgbClr val="000000"/>
              </a:buClr>
              <a:buSzPct val="69000"/>
              <a:buFont typeface="Lucida Grande"/>
              <a:buChar char="‣"/>
              <a:defRPr sz="2000" b="0"/>
            </a:pPr>
            <a:r>
              <a:t>No perfect (or near perfect) co-linearity between any of the input variables. Otherwise the fitting procedure will break.</a:t>
            </a: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ROBUST</a:t>
            </a:r>
            <a:br>
              <a:rPr lang="en-AU" dirty="0"/>
            </a:br>
            <a:r>
              <a:rPr lang="en-AU" dirty="0"/>
              <a:t>LINEAR REGRESSION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324788687"/>
      </p:ext>
    </p:extLst>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THEIL-SEN</a:t>
            </a:r>
          </a:p>
        </p:txBody>
      </p:sp>
      <p:sp>
        <p:nvSpPr>
          <p:cNvPr id="3" name="Text Placeholder 2"/>
          <p:cNvSpPr>
            <a:spLocks noGrp="1"/>
          </p:cNvSpPr>
          <p:nvPr>
            <p:ph type="body" idx="1"/>
          </p:nvPr>
        </p:nvSpPr>
        <p:spPr>
          <a:xfrm>
            <a:off x="468154" y="983297"/>
            <a:ext cx="5575596" cy="4030980"/>
          </a:xfrm>
        </p:spPr>
        <p:txBody>
          <a:bodyPr/>
          <a:lstStyle/>
          <a:p>
            <a:r>
              <a:rPr lang="en-US" dirty="0"/>
              <a:t>Randomly pick pairs of points</a:t>
            </a:r>
          </a:p>
          <a:p>
            <a:r>
              <a:rPr lang="en-US" dirty="0"/>
              <a:t>Draw lines between these pairs</a:t>
            </a:r>
          </a:p>
          <a:p>
            <a:r>
              <a:rPr lang="en-US" dirty="0"/>
              <a:t>Choose the middle line – the one with the median gradient</a:t>
            </a:r>
          </a:p>
          <a:p>
            <a:endParaRPr lang="en-US" dirty="0"/>
          </a:p>
          <a:p>
            <a:endParaRPr lang="en-US" dirty="0"/>
          </a:p>
          <a:p>
            <a:r>
              <a:rPr lang="en-US" dirty="0"/>
              <a:t>Copes very well with outliers in the X-direction, and moderately well with Y</a:t>
            </a:r>
          </a:p>
          <a:p>
            <a:pPr lvl="1"/>
            <a:r>
              <a:rPr lang="en-US" b="0" i="1" dirty="0"/>
              <a:t>Even if nearly 30% are outliers</a:t>
            </a:r>
          </a:p>
          <a:p>
            <a:r>
              <a:rPr lang="en-US" dirty="0"/>
              <a:t>Can be generalized to higher dimensions, but isn’t very good</a:t>
            </a:r>
          </a:p>
        </p:txBody>
      </p:sp>
    </p:spTree>
    <p:extLst>
      <p:ext uri="{BB962C8B-B14F-4D97-AF65-F5344CB8AC3E}">
        <p14:creationId xmlns:p14="http://schemas.microsoft.com/office/powerpoint/2010/main" val="1548883178"/>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rPr dirty="0"/>
              <a:t>Motivation</a:t>
            </a:r>
          </a:p>
          <a:p>
            <a:pPr marL="352777" indent="-352777">
              <a:buClrTx/>
              <a:buSzPct val="100000"/>
              <a:buFontTx/>
              <a:buAutoNum type="arabicPeriod"/>
            </a:pPr>
            <a:r>
              <a:rPr dirty="0"/>
              <a:t>Supervised Vs Unsupervised learning</a:t>
            </a:r>
          </a:p>
          <a:p>
            <a:pPr marL="352777" indent="-352777">
              <a:buClrTx/>
              <a:buSzPct val="100000"/>
              <a:buFontTx/>
              <a:buAutoNum type="arabicPeriod"/>
            </a:pPr>
            <a:r>
              <a:rPr dirty="0"/>
              <a:t>What is Linear Regression?</a:t>
            </a:r>
            <a:endParaRPr lang="en-US" dirty="0"/>
          </a:p>
          <a:p>
            <a:pPr marL="352777" indent="-352777">
              <a:buClrTx/>
              <a:buSzPct val="100000"/>
              <a:buFontTx/>
              <a:buAutoNum type="arabicPeriod"/>
            </a:pPr>
            <a:r>
              <a:rPr lang="en-US" dirty="0" smtClean="0"/>
              <a:t>Interactive </a:t>
            </a:r>
            <a:r>
              <a:rPr lang="en-US" dirty="0"/>
              <a:t>immersive experience</a:t>
            </a:r>
            <a:endParaRPr dirty="0"/>
          </a:p>
          <a:p>
            <a:pPr marL="352777" indent="-352777">
              <a:buClrTx/>
              <a:buSzPct val="100000"/>
              <a:buFontTx/>
              <a:buAutoNum type="arabicPeriod"/>
            </a:pPr>
            <a:r>
              <a:rPr dirty="0"/>
              <a:t>How </a:t>
            </a:r>
            <a:r>
              <a:rPr lang="en-AU" dirty="0" smtClean="0"/>
              <a:t>to</a:t>
            </a:r>
            <a:r>
              <a:rPr dirty="0" smtClean="0"/>
              <a:t> </a:t>
            </a:r>
            <a:r>
              <a:rPr lang="en-AU" dirty="0"/>
              <a:t>r</a:t>
            </a:r>
            <a:r>
              <a:rPr dirty="0" smtClean="0"/>
              <a:t>un </a:t>
            </a:r>
            <a:r>
              <a:rPr dirty="0"/>
              <a:t>a Linear Regression </a:t>
            </a:r>
            <a:r>
              <a:rPr dirty="0" smtClean="0"/>
              <a:t>Model</a:t>
            </a:r>
            <a:endParaRPr lang="en-AU" dirty="0" smtClean="0"/>
          </a:p>
          <a:p>
            <a:pPr marL="352777" indent="-352777">
              <a:buClrTx/>
              <a:buSzPct val="100000"/>
              <a:buFontTx/>
              <a:buAutoNum type="arabicPeriod"/>
            </a:pPr>
            <a:r>
              <a:rPr lang="en-US" dirty="0"/>
              <a:t>Which linear </a:t>
            </a:r>
            <a:r>
              <a:rPr lang="en-US" dirty="0" err="1"/>
              <a:t>regressors</a:t>
            </a:r>
            <a:r>
              <a:rPr lang="en-US" dirty="0"/>
              <a:t> should you use?</a:t>
            </a:r>
          </a:p>
          <a:p>
            <a:pPr marL="352777" indent="-352777">
              <a:buClrTx/>
              <a:buSzPct val="100000"/>
              <a:buFontTx/>
              <a:buAutoNum type="arabicPeriod"/>
            </a:pPr>
            <a:endParaRPr dirty="0"/>
          </a:p>
          <a:p>
            <a:pPr marL="352777" indent="-352777">
              <a:buClrTx/>
              <a:buSzPct val="100000"/>
              <a:buFontTx/>
              <a:buAutoNum type="arabicPeriod"/>
            </a:pPr>
            <a:r>
              <a:rPr dirty="0"/>
              <a:t>Lab</a:t>
            </a:r>
          </a:p>
          <a:p>
            <a:pPr marL="352777" indent="-352777">
              <a:buClrTx/>
              <a:buSzPct val="100000"/>
              <a:buFontTx/>
              <a:buAutoNum type="arabicPeriod"/>
            </a:pPr>
            <a:r>
              <a:rPr dirty="0"/>
              <a:t>Discussion / Review / Homework</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RANSAC</a:t>
            </a:r>
          </a:p>
        </p:txBody>
      </p:sp>
      <p:sp>
        <p:nvSpPr>
          <p:cNvPr id="3" name="Text Placeholder 2"/>
          <p:cNvSpPr>
            <a:spLocks noGrp="1"/>
          </p:cNvSpPr>
          <p:nvPr>
            <p:ph type="body" idx="1"/>
          </p:nvPr>
        </p:nvSpPr>
        <p:spPr>
          <a:xfrm>
            <a:off x="468153" y="983297"/>
            <a:ext cx="5262087" cy="4030980"/>
          </a:xfrm>
        </p:spPr>
        <p:txBody>
          <a:bodyPr/>
          <a:lstStyle/>
          <a:p>
            <a:r>
              <a:rPr lang="en-US" dirty="0"/>
              <a:t>Pick a random pair of points</a:t>
            </a:r>
          </a:p>
          <a:p>
            <a:r>
              <a:rPr lang="en-US" dirty="0"/>
              <a:t>Draw a line through them with thick </a:t>
            </a:r>
            <a:r>
              <a:rPr lang="en-US" dirty="0" err="1"/>
              <a:t>texta</a:t>
            </a:r>
            <a:endParaRPr lang="en-US" dirty="0"/>
          </a:p>
          <a:p>
            <a:r>
              <a:rPr lang="en-US" dirty="0"/>
              <a:t>Count the number of points the </a:t>
            </a:r>
            <a:r>
              <a:rPr lang="en-US" dirty="0" err="1"/>
              <a:t>texta</a:t>
            </a:r>
            <a:r>
              <a:rPr lang="en-US" dirty="0"/>
              <a:t> touched</a:t>
            </a:r>
          </a:p>
          <a:p>
            <a:r>
              <a:rPr lang="en-US" dirty="0"/>
              <a:t>Repeat the first 3 steps until you find something good enough</a:t>
            </a:r>
          </a:p>
          <a:p>
            <a:endParaRPr lang="en-US" dirty="0"/>
          </a:p>
          <a:p>
            <a:endParaRPr lang="en-US" dirty="0"/>
          </a:p>
          <a:p>
            <a:r>
              <a:rPr lang="en-US" dirty="0"/>
              <a:t>Copes well with Y-axis outliers</a:t>
            </a:r>
          </a:p>
          <a:p>
            <a:pPr lvl="1"/>
            <a:r>
              <a:rPr lang="en-US" b="0" i="1" dirty="0"/>
              <a:t>Even 50% outliers</a:t>
            </a:r>
          </a:p>
          <a:p>
            <a:r>
              <a:rPr lang="en-US" dirty="0" err="1"/>
              <a:t>Generalises</a:t>
            </a:r>
            <a:r>
              <a:rPr lang="en-US" dirty="0"/>
              <a:t> well to higher dimensions</a:t>
            </a:r>
          </a:p>
          <a:p>
            <a:pPr lvl="1"/>
            <a:r>
              <a:rPr lang="en-US" b="0" i="1" dirty="0"/>
              <a:t>Pick a random triple of points and draw a plane..</a:t>
            </a:r>
          </a:p>
          <a:p>
            <a:endParaRPr lang="en-US" dirty="0"/>
          </a:p>
        </p:txBody>
      </p:sp>
    </p:spTree>
    <p:extLst>
      <p:ext uri="{BB962C8B-B14F-4D97-AF65-F5344CB8AC3E}">
        <p14:creationId xmlns:p14="http://schemas.microsoft.com/office/powerpoint/2010/main" val="3636967683"/>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INTERACTIVE IMMERSIVE EXPERIENCE</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2474946304"/>
      </p:ext>
    </p:extLst>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wander out to the break room</a:t>
            </a:r>
          </a:p>
        </p:txBody>
      </p:sp>
      <p:sp>
        <p:nvSpPr>
          <p:cNvPr id="3" name="Text Placeholder 2"/>
          <p:cNvSpPr>
            <a:spLocks noGrp="1"/>
          </p:cNvSpPr>
          <p:nvPr>
            <p:ph type="body" idx="1"/>
          </p:nvPr>
        </p:nvSpPr>
        <p:spPr/>
        <p:txBody>
          <a:bodyPr/>
          <a:lstStyle/>
          <a:p>
            <a:r>
              <a:rPr lang="en-US" b="0" dirty="0"/>
              <a:t>36 point markers</a:t>
            </a:r>
          </a:p>
          <a:p>
            <a:r>
              <a:rPr lang="en-US" b="0" dirty="0"/>
              <a:t>String</a:t>
            </a:r>
          </a:p>
          <a:p>
            <a:r>
              <a:rPr lang="en-US" b="0" dirty="0"/>
              <a:t>Dice</a:t>
            </a:r>
          </a:p>
          <a:p>
            <a:r>
              <a:rPr lang="en-US" b="0" dirty="0"/>
              <a:t>Scissors</a:t>
            </a:r>
          </a:p>
          <a:p>
            <a:r>
              <a:rPr lang="en-US" b="0" dirty="0"/>
              <a:t>Post-it notes</a:t>
            </a:r>
          </a:p>
        </p:txBody>
      </p:sp>
    </p:spTree>
    <p:extLst>
      <p:ext uri="{BB962C8B-B14F-4D97-AF65-F5344CB8AC3E}">
        <p14:creationId xmlns:p14="http://schemas.microsoft.com/office/powerpoint/2010/main" val="3767423350"/>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Text Placeholder 2"/>
          <p:cNvSpPr>
            <a:spLocks noGrp="1"/>
          </p:cNvSpPr>
          <p:nvPr>
            <p:ph type="body" idx="1"/>
          </p:nvPr>
        </p:nvSpPr>
        <p:spPr/>
        <p:txBody>
          <a:bodyPr/>
          <a:lstStyle/>
          <a:p>
            <a:r>
              <a:rPr lang="en-US" dirty="0" err="1" smtClean="0"/>
              <a:t>Visualisation</a:t>
            </a:r>
            <a:r>
              <a:rPr lang="en-US" dirty="0" smtClean="0"/>
              <a:t> / Identification</a:t>
            </a:r>
          </a:p>
          <a:p>
            <a:pPr lvl="1"/>
            <a:r>
              <a:rPr lang="en-US" dirty="0" smtClean="0"/>
              <a:t>Graph with your </a:t>
            </a:r>
            <a:r>
              <a:rPr lang="en-US" dirty="0" err="1" smtClean="0"/>
              <a:t>dataframe</a:t>
            </a:r>
            <a:r>
              <a:rPr lang="en-US" dirty="0" smtClean="0"/>
              <a:t> with </a:t>
            </a:r>
            <a:r>
              <a:rPr lang="en-US" dirty="0" err="1" smtClean="0">
                <a:latin typeface="Courier New"/>
                <a:cs typeface="Courier New"/>
              </a:rPr>
              <a:t>pandas.scatter_matrix</a:t>
            </a:r>
            <a:r>
              <a:rPr lang="en-US" dirty="0" smtClean="0">
                <a:latin typeface="Courier New"/>
                <a:cs typeface="Courier New"/>
              </a:rPr>
              <a:t>()</a:t>
            </a:r>
          </a:p>
          <a:p>
            <a:pPr lvl="1"/>
            <a:r>
              <a:rPr lang="en-US" dirty="0" err="1" smtClean="0"/>
              <a:t>Dataframes</a:t>
            </a:r>
            <a:r>
              <a:rPr lang="en-US" dirty="0" smtClean="0"/>
              <a:t> have a </a:t>
            </a:r>
            <a:r>
              <a:rPr lang="en-US" dirty="0" smtClean="0">
                <a:latin typeface="Courier New"/>
                <a:cs typeface="Courier New"/>
              </a:rPr>
              <a:t>.</a:t>
            </a:r>
            <a:r>
              <a:rPr lang="en-US" dirty="0" err="1" smtClean="0">
                <a:latin typeface="Courier New"/>
                <a:cs typeface="Courier New"/>
              </a:rPr>
              <a:t>corr</a:t>
            </a:r>
            <a:r>
              <a:rPr lang="en-US" dirty="0" smtClean="0">
                <a:latin typeface="Courier New"/>
                <a:cs typeface="Courier New"/>
              </a:rPr>
              <a:t>() </a:t>
            </a:r>
            <a:r>
              <a:rPr lang="en-US" dirty="0" smtClean="0"/>
              <a:t>method</a:t>
            </a:r>
          </a:p>
          <a:p>
            <a:endParaRPr lang="en-US" dirty="0"/>
          </a:p>
          <a:p>
            <a:r>
              <a:rPr lang="en-US" dirty="0" smtClean="0"/>
              <a:t>Algorithm Choice</a:t>
            </a:r>
          </a:p>
          <a:p>
            <a:pPr lvl="1"/>
            <a:r>
              <a:rPr lang="en-US" dirty="0" smtClean="0"/>
              <a:t>Use RANSAC</a:t>
            </a:r>
          </a:p>
          <a:p>
            <a:pPr lvl="1"/>
            <a:r>
              <a:rPr lang="en-US" dirty="0" smtClean="0"/>
              <a:t>If RANSAC </a:t>
            </a:r>
            <a:r>
              <a:rPr lang="en-US" dirty="0" err="1" smtClean="0"/>
              <a:t>doesn</a:t>
            </a:r>
            <a:r>
              <a:rPr lang="fr-FR" dirty="0" smtClean="0"/>
              <a:t>’</a:t>
            </a:r>
            <a:r>
              <a:rPr lang="en-US" dirty="0" smtClean="0"/>
              <a:t>t work well, try tweaking some parameters</a:t>
            </a:r>
          </a:p>
          <a:p>
            <a:pPr lvl="1"/>
            <a:r>
              <a:rPr lang="en-US" dirty="0" smtClean="0"/>
              <a:t>If RANSAC still doesn’t work well, try </a:t>
            </a:r>
            <a:r>
              <a:rPr lang="en-US" dirty="0" err="1" smtClean="0"/>
              <a:t>Theil</a:t>
            </a:r>
            <a:r>
              <a:rPr lang="en-US" dirty="0" smtClean="0"/>
              <a:t>-Sen.</a:t>
            </a:r>
          </a:p>
          <a:p>
            <a:pPr lvl="1"/>
            <a:r>
              <a:rPr lang="en-US" dirty="0" smtClean="0"/>
              <a:t>If </a:t>
            </a:r>
            <a:r>
              <a:rPr lang="en-US" dirty="0" err="1" smtClean="0"/>
              <a:t>Theil-Sen</a:t>
            </a:r>
            <a:r>
              <a:rPr lang="en-US" dirty="0" smtClean="0"/>
              <a:t> and RANSAC don’t work, are you sure there’s a linear relationship there?</a:t>
            </a:r>
          </a:p>
          <a:p>
            <a:pPr lvl="3"/>
            <a:r>
              <a:rPr lang="en-US" dirty="0" smtClean="0"/>
              <a:t>If you are totally desperate, try every other linear regression, including Ordinary Least Squares</a:t>
            </a:r>
            <a:endParaRPr lang="en-US" dirty="0"/>
          </a:p>
        </p:txBody>
      </p:sp>
    </p:spTree>
    <p:extLst>
      <p:ext uri="{BB962C8B-B14F-4D97-AF65-F5344CB8AC3E}">
        <p14:creationId xmlns:p14="http://schemas.microsoft.com/office/powerpoint/2010/main" val="371884822"/>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SCIKIT-LEARN</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3673401609"/>
      </p:ext>
    </p:extLst>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Scikit</a:t>
            </a:r>
            <a:r>
              <a:rPr lang="en-US" dirty="0"/>
              <a:t>-Learn?</a:t>
            </a:r>
          </a:p>
        </p:txBody>
      </p:sp>
      <p:sp>
        <p:nvSpPr>
          <p:cNvPr id="3" name="Text Placeholder 2"/>
          <p:cNvSpPr>
            <a:spLocks noGrp="1"/>
          </p:cNvSpPr>
          <p:nvPr>
            <p:ph type="body" idx="1"/>
          </p:nvPr>
        </p:nvSpPr>
        <p:spPr/>
        <p:txBody>
          <a:bodyPr/>
          <a:lstStyle/>
          <a:p>
            <a:r>
              <a:rPr lang="en-US" dirty="0"/>
              <a:t>Widest library of data science / machine learning algorithms</a:t>
            </a:r>
          </a:p>
          <a:p>
            <a:r>
              <a:rPr lang="en-US" dirty="0"/>
              <a:t>Very efficient</a:t>
            </a:r>
          </a:p>
          <a:p>
            <a:r>
              <a:rPr lang="en-US" dirty="0"/>
              <a:t>Easy-to-use from Python</a:t>
            </a:r>
          </a:p>
          <a:p>
            <a:r>
              <a:rPr lang="en-US" dirty="0"/>
              <a:t>Can work with pandas </a:t>
            </a:r>
            <a:r>
              <a:rPr lang="en-US" dirty="0" err="1"/>
              <a:t>DataFrames</a:t>
            </a:r>
            <a:endParaRPr lang="en-US" dirty="0"/>
          </a:p>
        </p:txBody>
      </p:sp>
      <p:pic>
        <p:nvPicPr>
          <p:cNvPr id="4" name="Picture 3"/>
          <p:cNvPicPr>
            <a:picLocks noChangeAspect="1"/>
          </p:cNvPicPr>
          <p:nvPr/>
        </p:nvPicPr>
        <p:blipFill>
          <a:blip r:embed="rId2"/>
          <a:stretch>
            <a:fillRect/>
          </a:stretch>
        </p:blipFill>
        <p:spPr>
          <a:xfrm>
            <a:off x="4947148" y="2978331"/>
            <a:ext cx="3249948" cy="1178106"/>
          </a:xfrm>
          <a:prstGeom prst="rect">
            <a:avLst/>
          </a:prstGeom>
          <a:effectLst>
            <a:softEdge rad="63500"/>
          </a:effectLst>
        </p:spPr>
      </p:pic>
    </p:spTree>
    <p:extLst>
      <p:ext uri="{BB962C8B-B14F-4D97-AF65-F5344CB8AC3E}">
        <p14:creationId xmlns:p14="http://schemas.microsoft.com/office/powerpoint/2010/main" val="2543633693"/>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962169" cy="478102"/>
          </a:xfrm>
        </p:spPr>
        <p:txBody>
          <a:bodyPr/>
          <a:lstStyle/>
          <a:p>
            <a:r>
              <a:rPr lang="en-US" dirty="0" err="1"/>
              <a:t>Scikit</a:t>
            </a:r>
            <a:r>
              <a:rPr lang="en-US" dirty="0"/>
              <a:t>-learn versus Spark MLLIB</a:t>
            </a:r>
          </a:p>
        </p:txBody>
      </p:sp>
      <p:graphicFrame>
        <p:nvGraphicFramePr>
          <p:cNvPr id="4" name="Table 3"/>
          <p:cNvGraphicFramePr>
            <a:graphicFrameLocks noGrp="1"/>
          </p:cNvGraphicFramePr>
          <p:nvPr>
            <p:extLst>
              <p:ext uri="{D42A27DB-BD31-4B8C-83A1-F6EECF244321}">
                <p14:modId xmlns:p14="http://schemas.microsoft.com/office/powerpoint/2010/main" val="2972261076"/>
              </p:ext>
            </p:extLst>
          </p:nvPr>
        </p:nvGraphicFramePr>
        <p:xfrm>
          <a:off x="468153" y="1102431"/>
          <a:ext cx="8308317" cy="4246239"/>
        </p:xfrm>
        <a:graphic>
          <a:graphicData uri="http://schemas.openxmlformats.org/drawingml/2006/table">
            <a:tbl>
              <a:tblPr firstRow="1" firstCol="1" bandRow="1">
                <a:tableStyleId>{3B4B98B0-60AC-42C2-AFA5-B58CD77FA1E5}</a:tableStyleId>
              </a:tblPr>
              <a:tblGrid>
                <a:gridCol w="2769439">
                  <a:extLst>
                    <a:ext uri="{9D8B030D-6E8A-4147-A177-3AD203B41FA5}">
                      <a16:colId xmlns:a16="http://schemas.microsoft.com/office/drawing/2014/main" xmlns="" val="2159002598"/>
                    </a:ext>
                  </a:extLst>
                </a:gridCol>
                <a:gridCol w="2769439">
                  <a:extLst>
                    <a:ext uri="{9D8B030D-6E8A-4147-A177-3AD203B41FA5}">
                      <a16:colId xmlns:a16="http://schemas.microsoft.com/office/drawing/2014/main" xmlns="" val="1877176587"/>
                    </a:ext>
                  </a:extLst>
                </a:gridCol>
                <a:gridCol w="2769439">
                  <a:extLst>
                    <a:ext uri="{9D8B030D-6E8A-4147-A177-3AD203B41FA5}">
                      <a16:colId xmlns:a16="http://schemas.microsoft.com/office/drawing/2014/main" xmlns="" val="490938078"/>
                    </a:ext>
                  </a:extLst>
                </a:gridCol>
              </a:tblGrid>
              <a:tr h="701610">
                <a:tc>
                  <a:txBody>
                    <a:bodyPr/>
                    <a:lstStyle/>
                    <a:p>
                      <a:endParaRPr lang="en-US" dirty="0"/>
                    </a:p>
                  </a:txBody>
                  <a:tcPr/>
                </a:tc>
                <a:tc>
                  <a:txBody>
                    <a:bodyPr/>
                    <a:lstStyle/>
                    <a:p>
                      <a:r>
                        <a:rPr lang="en-US" dirty="0" err="1"/>
                        <a:t>Scikit</a:t>
                      </a:r>
                      <a:r>
                        <a:rPr lang="en-US" dirty="0"/>
                        <a:t>-learn</a:t>
                      </a:r>
                    </a:p>
                  </a:txBody>
                  <a:tcPr/>
                </a:tc>
                <a:tc>
                  <a:txBody>
                    <a:bodyPr/>
                    <a:lstStyle/>
                    <a:p>
                      <a:r>
                        <a:rPr lang="en-US" dirty="0"/>
                        <a:t>Spark MLLIB</a:t>
                      </a:r>
                    </a:p>
                  </a:txBody>
                  <a:tcPr/>
                </a:tc>
                <a:extLst>
                  <a:ext uri="{0D108BD9-81ED-4DB2-BD59-A6C34878D82A}">
                    <a16:rowId xmlns:a16="http://schemas.microsoft.com/office/drawing/2014/main" xmlns="" val="1883026490"/>
                  </a:ext>
                </a:extLst>
              </a:tr>
              <a:tr h="1258059">
                <a:tc>
                  <a:txBody>
                    <a:bodyPr/>
                    <a:lstStyle/>
                    <a:p>
                      <a:r>
                        <a:rPr lang="en-US" dirty="0"/>
                        <a:t>Best for</a:t>
                      </a:r>
                    </a:p>
                  </a:txBody>
                  <a:tcPr/>
                </a:tc>
                <a:tc>
                  <a:txBody>
                    <a:bodyPr/>
                    <a:lstStyle/>
                    <a:p>
                      <a:r>
                        <a:rPr lang="en-US" dirty="0"/>
                        <a:t>Small-to</a:t>
                      </a:r>
                      <a:r>
                        <a:rPr lang="en-US" baseline="0" dirty="0"/>
                        <a:t>-moderate datasets</a:t>
                      </a:r>
                      <a:endParaRPr lang="en-US" dirty="0"/>
                    </a:p>
                  </a:txBody>
                  <a:tcPr/>
                </a:tc>
                <a:tc>
                  <a:txBody>
                    <a:bodyPr/>
                    <a:lstStyle/>
                    <a:p>
                      <a:r>
                        <a:rPr lang="en-US" dirty="0"/>
                        <a:t>Massive</a:t>
                      </a:r>
                      <a:r>
                        <a:rPr lang="en-US" baseline="0" dirty="0"/>
                        <a:t> datasets</a:t>
                      </a:r>
                      <a:endParaRPr lang="en-US" dirty="0"/>
                    </a:p>
                  </a:txBody>
                  <a:tcPr/>
                </a:tc>
                <a:extLst>
                  <a:ext uri="{0D108BD9-81ED-4DB2-BD59-A6C34878D82A}">
                    <a16:rowId xmlns:a16="http://schemas.microsoft.com/office/drawing/2014/main" xmlns="" val="3061013850"/>
                  </a:ext>
                </a:extLst>
              </a:tr>
              <a:tr h="701610">
                <a:tc>
                  <a:txBody>
                    <a:bodyPr/>
                    <a:lstStyle/>
                    <a:p>
                      <a:r>
                        <a:rPr lang="en-US" dirty="0"/>
                        <a:t>Processing model</a:t>
                      </a:r>
                    </a:p>
                  </a:txBody>
                  <a:tcPr/>
                </a:tc>
                <a:tc>
                  <a:txBody>
                    <a:bodyPr/>
                    <a:lstStyle/>
                    <a:p>
                      <a:r>
                        <a:rPr lang="en-US" dirty="0"/>
                        <a:t>Single</a:t>
                      </a:r>
                      <a:r>
                        <a:rPr lang="en-US" baseline="0" dirty="0"/>
                        <a:t> computer</a:t>
                      </a:r>
                      <a:endParaRPr lang="en-US" dirty="0"/>
                    </a:p>
                  </a:txBody>
                  <a:tcPr/>
                </a:tc>
                <a:tc>
                  <a:txBody>
                    <a:bodyPr/>
                    <a:lstStyle/>
                    <a:p>
                      <a:r>
                        <a:rPr lang="en-US" dirty="0"/>
                        <a:t>Hadoop Cluster</a:t>
                      </a:r>
                    </a:p>
                  </a:txBody>
                  <a:tcPr/>
                </a:tc>
                <a:extLst>
                  <a:ext uri="{0D108BD9-81ED-4DB2-BD59-A6C34878D82A}">
                    <a16:rowId xmlns:a16="http://schemas.microsoft.com/office/drawing/2014/main" xmlns="" val="2316570496"/>
                  </a:ext>
                </a:extLst>
              </a:tr>
              <a:tr h="701610">
                <a:tc>
                  <a:txBody>
                    <a:bodyPr/>
                    <a:lstStyle/>
                    <a:p>
                      <a:r>
                        <a:rPr lang="en-US" dirty="0"/>
                        <a:t>Speed</a:t>
                      </a:r>
                    </a:p>
                  </a:txBody>
                  <a:tcPr/>
                </a:tc>
                <a:tc>
                  <a:txBody>
                    <a:bodyPr/>
                    <a:lstStyle/>
                    <a:p>
                      <a:r>
                        <a:rPr lang="en-US" dirty="0"/>
                        <a:t>Very fast</a:t>
                      </a:r>
                    </a:p>
                  </a:txBody>
                  <a:tcPr/>
                </a:tc>
                <a:tc>
                  <a:txBody>
                    <a:bodyPr/>
                    <a:lstStyle/>
                    <a:p>
                      <a:r>
                        <a:rPr lang="en-US" dirty="0"/>
                        <a:t>Slower</a:t>
                      </a:r>
                    </a:p>
                  </a:txBody>
                  <a:tcPr/>
                </a:tc>
                <a:extLst>
                  <a:ext uri="{0D108BD9-81ED-4DB2-BD59-A6C34878D82A}">
                    <a16:rowId xmlns:a16="http://schemas.microsoft.com/office/drawing/2014/main" xmlns="" val="2812863618"/>
                  </a:ext>
                </a:extLst>
              </a:tr>
              <a:tr h="701610">
                <a:tc>
                  <a:txBody>
                    <a:bodyPr/>
                    <a:lstStyle/>
                    <a:p>
                      <a:r>
                        <a:rPr lang="en-US" dirty="0"/>
                        <a:t>Language bindings</a:t>
                      </a:r>
                    </a:p>
                  </a:txBody>
                  <a:tcPr/>
                </a:tc>
                <a:tc>
                  <a:txBody>
                    <a:bodyPr/>
                    <a:lstStyle/>
                    <a:p>
                      <a:r>
                        <a:rPr lang="en-US" dirty="0"/>
                        <a:t>Python only</a:t>
                      </a:r>
                    </a:p>
                  </a:txBody>
                  <a:tcPr/>
                </a:tc>
                <a:tc>
                  <a:txBody>
                    <a:bodyPr/>
                    <a:lstStyle/>
                    <a:p>
                      <a:r>
                        <a:rPr lang="en-US" dirty="0"/>
                        <a:t>Python,</a:t>
                      </a:r>
                      <a:r>
                        <a:rPr lang="en-US" baseline="0" dirty="0"/>
                        <a:t> Java, Scala</a:t>
                      </a:r>
                      <a:endParaRPr lang="en-US" dirty="0"/>
                    </a:p>
                  </a:txBody>
                  <a:tcPr/>
                </a:tc>
                <a:extLst>
                  <a:ext uri="{0D108BD9-81ED-4DB2-BD59-A6C34878D82A}">
                    <a16:rowId xmlns:a16="http://schemas.microsoft.com/office/drawing/2014/main" xmlns="" val="1266746889"/>
                  </a:ext>
                </a:extLst>
              </a:tr>
            </a:tbl>
          </a:graphicData>
        </a:graphic>
      </p:graphicFrame>
    </p:spTree>
    <p:extLst>
      <p:ext uri="{BB962C8B-B14F-4D97-AF65-F5344CB8AC3E}">
        <p14:creationId xmlns:p14="http://schemas.microsoft.com/office/powerpoint/2010/main" val="2909631268"/>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Scikit</a:t>
            </a:r>
            <a:r>
              <a:rPr lang="en-US" dirty="0"/>
              <a:t>-Learn</a:t>
            </a:r>
          </a:p>
        </p:txBody>
      </p:sp>
      <p:sp>
        <p:nvSpPr>
          <p:cNvPr id="3" name="Text Placeholder 2"/>
          <p:cNvSpPr>
            <a:spLocks noGrp="1"/>
          </p:cNvSpPr>
          <p:nvPr>
            <p:ph type="body" idx="1"/>
          </p:nvPr>
        </p:nvSpPr>
        <p:spPr/>
        <p:txBody>
          <a:bodyPr/>
          <a:lstStyle/>
          <a:p>
            <a:pPr marL="40639" indent="0">
              <a:buNone/>
            </a:pPr>
            <a:r>
              <a:rPr lang="en-US" dirty="0" err="1">
                <a:latin typeface="+mn-lt"/>
                <a:cs typeface="Courier New" panose="02070309020205020404" pitchFamily="49" charset="0"/>
              </a:rPr>
              <a:t>sklearn</a:t>
            </a:r>
            <a:r>
              <a:rPr lang="en-US" dirty="0">
                <a:latin typeface="+mn-lt"/>
                <a:cs typeface="Courier New" panose="02070309020205020404" pitchFamily="49" charset="0"/>
              </a:rPr>
              <a:t> is already installed with </a:t>
            </a:r>
            <a:r>
              <a:rPr lang="en-US" dirty="0" err="1">
                <a:latin typeface="+mn-lt"/>
                <a:cs typeface="Courier New" panose="02070309020205020404" pitchFamily="49" charset="0"/>
              </a:rPr>
              <a:t>jupyter</a:t>
            </a:r>
            <a:r>
              <a:rPr lang="en-US" dirty="0">
                <a:latin typeface="+mn-lt"/>
                <a:cs typeface="Courier New" panose="02070309020205020404" pitchFamily="49" charset="0"/>
              </a:rPr>
              <a:t> / anaconda.</a:t>
            </a:r>
          </a:p>
          <a:p>
            <a:r>
              <a:rPr lang="en-US" dirty="0">
                <a:latin typeface="+mn-lt"/>
                <a:cs typeface="Courier New" panose="02070309020205020404" pitchFamily="49" charset="0"/>
              </a:rPr>
              <a:t>	</a:t>
            </a:r>
            <a:r>
              <a:rPr lang="en-US" b="0" dirty="0">
                <a:latin typeface="+mn-lt"/>
                <a:cs typeface="Courier New" panose="02070309020205020404" pitchFamily="49" charset="0"/>
              </a:rPr>
              <a:t>Otherwise (on a command-line): </a:t>
            </a:r>
            <a:r>
              <a:rPr lang="en-US" b="0" dirty="0">
                <a:latin typeface="Courier New" panose="02070309020205020404" pitchFamily="49" charset="0"/>
                <a:cs typeface="Courier New" panose="02070309020205020404" pitchFamily="49" charset="0"/>
              </a:rPr>
              <a:t>pip install </a:t>
            </a:r>
            <a:r>
              <a:rPr lang="en-US" b="0" dirty="0" err="1">
                <a:latin typeface="Courier New" panose="02070309020205020404" pitchFamily="49" charset="0"/>
                <a:cs typeface="Courier New" panose="02070309020205020404" pitchFamily="49" charset="0"/>
              </a:rPr>
              <a:t>sklearn</a:t>
            </a:r>
            <a:endParaRPr lang="en-US" b="0" dirty="0">
              <a:latin typeface="Courier New" panose="02070309020205020404" pitchFamily="49" charset="0"/>
              <a:cs typeface="Courier New" panose="02070309020205020404" pitchFamily="49" charset="0"/>
            </a:endParaRPr>
          </a:p>
          <a:p>
            <a:pPr marL="40639" indent="0">
              <a:buNone/>
            </a:pPr>
            <a:endParaRPr lang="en-US" b="0" dirty="0">
              <a:latin typeface="Courier New" panose="02070309020205020404" pitchFamily="49" charset="0"/>
              <a:cs typeface="Courier New" panose="02070309020205020404" pitchFamily="49" charset="0"/>
            </a:endParaRPr>
          </a:p>
          <a:p>
            <a:pPr marL="40639" indent="0">
              <a:buNone/>
            </a:pPr>
            <a:r>
              <a:rPr lang="en-US" dirty="0">
                <a:cs typeface="Courier New" panose="02070309020205020404" pitchFamily="49" charset="0"/>
              </a:rPr>
              <a:t>How to check</a:t>
            </a:r>
          </a:p>
          <a:p>
            <a:pPr marL="40639" indent="0">
              <a:buNone/>
            </a:pPr>
            <a:r>
              <a:rPr lang="en-US" b="0" dirty="0">
                <a:latin typeface="Courier New" panose="02070309020205020404" pitchFamily="49" charset="0"/>
                <a:cs typeface="Courier New" panose="02070309020205020404" pitchFamily="49" charset="0"/>
              </a:rPr>
              <a:t>	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90752601"/>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t>
            </a:r>
            <a:r>
              <a:rPr lang="en-US" dirty="0" err="1"/>
              <a:t>Regressors</a:t>
            </a:r>
            <a:endParaRPr lang="en-US" dirty="0"/>
          </a:p>
        </p:txBody>
      </p:sp>
      <p:sp>
        <p:nvSpPr>
          <p:cNvPr id="3" name="Text Placeholder 2"/>
          <p:cNvSpPr>
            <a:spLocks noGrp="1"/>
          </p:cNvSpPr>
          <p:nvPr>
            <p:ph type="body" idx="1"/>
          </p:nvPr>
        </p:nvSpPr>
        <p:spPr/>
        <p:txBody>
          <a:bodyPr/>
          <a:lstStyle/>
          <a:p>
            <a:r>
              <a:rPr lang="en-US" dirty="0"/>
              <a:t>Classes for each algorithm:</a:t>
            </a:r>
          </a:p>
          <a:p>
            <a:pPr lvl="1"/>
            <a:r>
              <a:rPr lang="en-US" sz="1800" b="0" dirty="0" err="1">
                <a:latin typeface="Courier New" panose="02070309020205020404" pitchFamily="49" charset="0"/>
                <a:cs typeface="Courier New" panose="02070309020205020404" pitchFamily="49" charset="0"/>
              </a:rPr>
              <a:t>sklearn.linear_model.LinearRegression</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sklearn.linear_model.TheilSenRegressor</a:t>
            </a:r>
            <a:r>
              <a:rPr lang="en-US" sz="1800" b="0" dirty="0">
                <a:latin typeface="Courier New" panose="02070309020205020404" pitchFamily="49" charset="0"/>
                <a:cs typeface="Courier New" panose="02070309020205020404" pitchFamily="49" charset="0"/>
              </a:rPr>
              <a:t>()</a:t>
            </a:r>
          </a:p>
          <a:p>
            <a:pPr lvl="1"/>
            <a:r>
              <a:rPr lang="en-US" sz="1800" b="0" dirty="0" err="1">
                <a:latin typeface="Courier New" panose="02070309020205020404" pitchFamily="49" charset="0"/>
                <a:cs typeface="Courier New" panose="02070309020205020404" pitchFamily="49" charset="0"/>
              </a:rPr>
              <a:t>sklearn.linear_model.RANSACRegressor</a:t>
            </a:r>
            <a:r>
              <a:rPr lang="en-US" sz="1800" b="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186690" lvl="1" indent="0">
              <a:buNone/>
            </a:pPr>
            <a:r>
              <a:rPr lang="en-US" dirty="0">
                <a:cs typeface="Courier New" panose="02070309020205020404" pitchFamily="49" charset="0"/>
              </a:rPr>
              <a:t>Call the </a:t>
            </a:r>
            <a:r>
              <a:rPr lang="en-US" dirty="0">
                <a:latin typeface="Courier New" panose="02070309020205020404" pitchFamily="49" charset="0"/>
                <a:cs typeface="Courier New" panose="02070309020205020404" pitchFamily="49" charset="0"/>
              </a:rPr>
              <a:t>.fit() </a:t>
            </a:r>
            <a:r>
              <a:rPr lang="en-US" dirty="0">
                <a:cs typeface="Courier New" panose="02070309020205020404" pitchFamily="49" charset="0"/>
              </a:rPr>
              <a:t>method with:</a:t>
            </a:r>
          </a:p>
          <a:p>
            <a:pPr lvl="1"/>
            <a:r>
              <a:rPr lang="en-US" sz="1800" b="0" dirty="0" err="1">
                <a:cs typeface="Courier New" panose="02070309020205020404" pitchFamily="49" charset="0"/>
              </a:rPr>
              <a:t>Arg</a:t>
            </a:r>
            <a:r>
              <a:rPr lang="en-US" sz="1800" b="0" dirty="0">
                <a:cs typeface="Courier New" panose="02070309020205020404" pitchFamily="49" charset="0"/>
              </a:rPr>
              <a:t> 1 (X) = a multi-column </a:t>
            </a:r>
            <a:r>
              <a:rPr lang="en-US" sz="1800" b="0" dirty="0" err="1">
                <a:cs typeface="Courier New" panose="02070309020205020404" pitchFamily="49" charset="0"/>
              </a:rPr>
              <a:t>dataframe</a:t>
            </a:r>
            <a:r>
              <a:rPr lang="en-US" sz="1800" b="0" dirty="0">
                <a:cs typeface="Courier New" panose="02070309020205020404" pitchFamily="49" charset="0"/>
              </a:rPr>
              <a:t> of what you have</a:t>
            </a:r>
          </a:p>
          <a:p>
            <a:pPr lvl="1"/>
            <a:r>
              <a:rPr lang="en-US" sz="1800" b="0" dirty="0" err="1">
                <a:cs typeface="Courier New" panose="02070309020205020404" pitchFamily="49" charset="0"/>
              </a:rPr>
              <a:t>Arg</a:t>
            </a:r>
            <a:r>
              <a:rPr lang="en-US" sz="1800" b="0" dirty="0">
                <a:cs typeface="Courier New" panose="02070309020205020404" pitchFamily="49" charset="0"/>
              </a:rPr>
              <a:t> 2 (y) = a Series or single-column </a:t>
            </a:r>
            <a:r>
              <a:rPr lang="en-US" sz="1800" b="0" dirty="0" err="1">
                <a:cs typeface="Courier New" panose="02070309020205020404" pitchFamily="49" charset="0"/>
              </a:rPr>
              <a:t>dataframe</a:t>
            </a:r>
            <a:r>
              <a:rPr lang="en-US" sz="1800" b="0" dirty="0">
                <a:cs typeface="Courier New" panose="02070309020205020404" pitchFamily="49" charset="0"/>
              </a:rPr>
              <a:t> of what you want to predict (the dependent variable)</a:t>
            </a:r>
            <a:endParaRPr lang="en-US" dirty="0">
              <a:cs typeface="Courier New" panose="02070309020205020404" pitchFamily="49" charset="0"/>
            </a:endParaRPr>
          </a:p>
          <a:p>
            <a:pPr marL="186690" lvl="1" indent="0">
              <a:buNone/>
            </a:pPr>
            <a:r>
              <a:rPr lang="en-US" dirty="0">
                <a:cs typeface="Courier New" panose="02070309020205020404" pitchFamily="49" charset="0"/>
              </a:rPr>
              <a:t>Useful functions / attributes:</a:t>
            </a:r>
          </a:p>
          <a:p>
            <a:pPr lvl="1"/>
            <a:r>
              <a:rPr lang="en-US" b="0" dirty="0">
                <a:latin typeface="Courier New" panose="02070309020205020404" pitchFamily="49" charset="0"/>
                <a:cs typeface="Courier New" panose="02070309020205020404" pitchFamily="49" charset="0"/>
              </a:rPr>
              <a:t>predict()</a:t>
            </a:r>
          </a:p>
          <a:p>
            <a:pPr lvl="1"/>
            <a:r>
              <a:rPr lang="en-US" b="0" dirty="0" err="1">
                <a:latin typeface="Courier New" panose="02070309020205020404" pitchFamily="49" charset="0"/>
                <a:cs typeface="Courier New" panose="02070309020205020404" pitchFamily="49" charset="0"/>
              </a:rPr>
              <a:t>coef</a:t>
            </a:r>
            <a:r>
              <a:rPr lang="en-US" b="0" dirty="0">
                <a:latin typeface="Courier New" panose="02070309020205020404" pitchFamily="49" charset="0"/>
                <a:cs typeface="Courier New" panose="02070309020205020404" pitchFamily="49" charset="0"/>
              </a:rPr>
              <a:t>_ intercept_</a:t>
            </a:r>
            <a:r>
              <a:rPr lang="en-US" b="0" dirty="0">
                <a:cs typeface="Courier New" panose="02070309020205020404" pitchFamily="49" charset="0"/>
              </a:rPr>
              <a:t>(</a:t>
            </a:r>
            <a:r>
              <a:rPr lang="en-US" b="0" dirty="0" err="1">
                <a:cs typeface="Courier New" panose="02070309020205020404" pitchFamily="49" charset="0"/>
              </a:rPr>
              <a:t>LinearRegression</a:t>
            </a:r>
            <a:r>
              <a:rPr lang="en-US" b="0" dirty="0">
                <a:cs typeface="Courier New" panose="02070309020205020404" pitchFamily="49" charset="0"/>
              </a:rPr>
              <a:t> and </a:t>
            </a:r>
            <a:r>
              <a:rPr lang="en-US" b="0" dirty="0" err="1">
                <a:cs typeface="Courier New" panose="02070309020205020404" pitchFamily="49" charset="0"/>
              </a:rPr>
              <a:t>TheilSen</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a:p>
            <a:pPr lvl="1"/>
            <a:r>
              <a:rPr lang="en-US" b="0" dirty="0">
                <a:latin typeface="Courier New" panose="02070309020205020404" pitchFamily="49" charset="0"/>
                <a:cs typeface="Courier New" panose="02070309020205020404" pitchFamily="49" charset="0"/>
              </a:rPr>
              <a:t>estimator </a:t>
            </a:r>
            <a:r>
              <a:rPr lang="en-US" b="0" dirty="0">
                <a:cs typeface="Courier New" panose="02070309020205020404" pitchFamily="49" charset="0"/>
              </a:rPr>
              <a:t>(</a:t>
            </a:r>
            <a:r>
              <a:rPr lang="en-US" b="0" dirty="0" err="1">
                <a:cs typeface="Courier New" panose="02070309020205020404" pitchFamily="49" charset="0"/>
              </a:rPr>
              <a:t>RANSACRegressor</a:t>
            </a:r>
            <a:r>
              <a:rPr lang="en-US" b="0" dirty="0">
                <a:cs typeface="Courier New" panose="02070309020205020404" pitchFamily="49" charset="0"/>
              </a:rPr>
              <a:t> only: is a </a:t>
            </a:r>
            <a:r>
              <a:rPr lang="en-US" b="0" dirty="0" err="1">
                <a:cs typeface="Courier New" panose="02070309020205020404" pitchFamily="49" charset="0"/>
              </a:rPr>
              <a:t>LinearRegressor</a:t>
            </a:r>
            <a:r>
              <a:rPr lang="en-US" b="0" dirty="0">
                <a:cs typeface="Courier New" panose="02070309020205020404" pitchFamily="49" charset="0"/>
              </a:rPr>
              <a:t>)</a:t>
            </a:r>
            <a:endParaRPr 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8952334"/>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mangling reminder</a:t>
            </a:r>
          </a:p>
        </p:txBody>
      </p:sp>
      <p:sp>
        <p:nvSpPr>
          <p:cNvPr id="3" name="Text Placeholder 2"/>
          <p:cNvSpPr>
            <a:spLocks noGrp="1"/>
          </p:cNvSpPr>
          <p:nvPr>
            <p:ph type="body" idx="1"/>
          </p:nvPr>
        </p:nvSpPr>
        <p:spPr>
          <a:xfrm>
            <a:off x="468153" y="983297"/>
            <a:ext cx="8426769" cy="644781"/>
          </a:xfrm>
        </p:spPr>
        <p:txBody>
          <a:bodyPr/>
          <a:lstStyle/>
          <a:p>
            <a:pPr marL="40639" indent="0">
              <a:buNone/>
            </a:pPr>
            <a:r>
              <a:rPr lang="en-US" dirty="0" err="1">
                <a:latin typeface="Courier New" panose="02070309020205020404" pitchFamily="49" charset="0"/>
                <a:cs typeface="Courier New" panose="02070309020205020404" pitchFamily="49" charset="0"/>
              </a:rPr>
              <a:t>df.loc</a:t>
            </a:r>
            <a:r>
              <a:rPr lang="en-US" dirty="0">
                <a:latin typeface="Courier New" panose="02070309020205020404" pitchFamily="49" charset="0"/>
                <a:cs typeface="Courier New" panose="02070309020205020404" pitchFamily="49" charset="0"/>
              </a:rPr>
              <a:t>[ : ,[</a:t>
            </a:r>
            <a:r>
              <a:rPr lang="en-US" dirty="0"/>
              <a:t>"</a:t>
            </a:r>
            <a:r>
              <a:rPr lang="en-US" dirty="0">
                <a:latin typeface="Courier New" panose="02070309020205020404" pitchFamily="49" charset="0"/>
                <a:cs typeface="Courier New" panose="02070309020205020404" pitchFamily="49" charset="0"/>
              </a:rPr>
              <a:t>BEGINNING_COLUMN</a:t>
            </a:r>
            <a:r>
              <a:rPr lang="en-US" dirty="0"/>
              <a:t>"</a:t>
            </a:r>
            <a:r>
              <a:rPr lang="en-US" dirty="0">
                <a:latin typeface="Courier New" panose="02070309020205020404" pitchFamily="49" charset="0"/>
                <a:cs typeface="Courier New" panose="02070309020205020404" pitchFamily="49" charset="0"/>
              </a:rPr>
              <a:t>: </a:t>
            </a:r>
            <a:r>
              <a:rPr lang="en-US" dirty="0"/>
              <a:t>"</a:t>
            </a:r>
            <a:r>
              <a:rPr lang="en-US" dirty="0">
                <a:latin typeface="Courier New" panose="02070309020205020404" pitchFamily="49" charset="0"/>
                <a:cs typeface="Courier New" panose="02070309020205020404" pitchFamily="49" charset="0"/>
              </a:rPr>
              <a:t>ENDING_COLUMN</a:t>
            </a:r>
            <a:r>
              <a:rPr lang="en-US" dirty="0"/>
              <a:t>"</a:t>
            </a:r>
            <a:r>
              <a:rPr lang="en-US" dirty="0">
                <a:latin typeface="Courier New" panose="02070309020205020404" pitchFamily="49" charset="0"/>
                <a:cs typeface="Courier New" panose="02070309020205020404" pitchFamily="49" charset="0"/>
              </a:rPr>
              <a:t>]   ]</a:t>
            </a:r>
          </a:p>
        </p:txBody>
      </p:sp>
      <p:cxnSp>
        <p:nvCxnSpPr>
          <p:cNvPr id="5" name="Straight Arrow Connector 4"/>
          <p:cNvCxnSpPr/>
          <p:nvPr/>
        </p:nvCxnSpPr>
        <p:spPr>
          <a:xfrm flipH="1" flipV="1">
            <a:off x="1880020" y="1378335"/>
            <a:ext cx="267519" cy="1063782"/>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6" name="Straight Arrow Connector 5"/>
          <p:cNvCxnSpPr/>
          <p:nvPr/>
        </p:nvCxnSpPr>
        <p:spPr>
          <a:xfrm flipV="1">
            <a:off x="601073" y="1359082"/>
            <a:ext cx="913195" cy="2384371"/>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7" name="Left Brace 6"/>
          <p:cNvSpPr/>
          <p:nvPr/>
        </p:nvSpPr>
        <p:spPr>
          <a:xfrm rot="16200000">
            <a:off x="4836504" y="-995588"/>
            <a:ext cx="396549" cy="5430645"/>
          </a:xfrm>
          <a:prstGeom prst="leftBrace">
            <a:avLst>
              <a:gd name="adj1" fmla="val 8333"/>
              <a:gd name="adj2" fmla="val 46715"/>
            </a:avLst>
          </a:prstGeom>
          <a:ln/>
        </p:spPr>
        <p:style>
          <a:lnRef idx="3">
            <a:schemeClr val="accent5"/>
          </a:lnRef>
          <a:fillRef idx="0">
            <a:schemeClr val="accent5"/>
          </a:fillRef>
          <a:effectRef idx="2">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TextBox 7"/>
          <p:cNvSpPr txBox="1"/>
          <p:nvPr/>
        </p:nvSpPr>
        <p:spPr>
          <a:xfrm>
            <a:off x="3220248" y="2106027"/>
            <a:ext cx="386323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Column selection list [A:B]</a:t>
            </a:r>
          </a:p>
        </p:txBody>
      </p:sp>
      <p:sp>
        <p:nvSpPr>
          <p:cNvPr id="9" name="TextBox 8"/>
          <p:cNvSpPr txBox="1"/>
          <p:nvPr/>
        </p:nvSpPr>
        <p:spPr>
          <a:xfrm>
            <a:off x="1441424" y="2562562"/>
            <a:ext cx="2959143" cy="1164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Row selection</a:t>
            </a:r>
          </a:p>
          <a:p>
            <a:pPr marL="0" marR="0" indent="0" algn="l" defTabSz="584200" rtl="0" fontAlgn="auto" latinLnBrk="0" hangingPunct="0">
              <a:lnSpc>
                <a:spcPct val="100000"/>
              </a:lnSpc>
              <a:spcBef>
                <a:spcPts val="0"/>
              </a:spcBef>
              <a:spcAft>
                <a:spcPts val="0"/>
              </a:spcAft>
              <a:buClrTx/>
              <a:buSzTx/>
              <a:buFontTx/>
              <a:buNone/>
              <a:tabLst/>
            </a:pPr>
            <a:r>
              <a:rPr lang="en-US" dirty="0"/>
              <a:t>: means “every row”</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a:p>
            <a:pPr marL="0" marR="0" indent="0" algn="l" defTabSz="584200" rtl="0" fontAlgn="auto" latinLnBrk="0" hangingPunct="0">
              <a:lnSpc>
                <a:spcPct val="100000"/>
              </a:lnSpc>
              <a:spcBef>
                <a:spcPts val="0"/>
              </a:spcBef>
              <a:spcAft>
                <a:spcPts val="0"/>
              </a:spcAft>
              <a:buClrTx/>
              <a:buSzTx/>
              <a:buFontTx/>
              <a:buNone/>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13" name="TextBox 12"/>
          <p:cNvSpPr txBox="1"/>
          <p:nvPr/>
        </p:nvSpPr>
        <p:spPr>
          <a:xfrm>
            <a:off x="151450" y="3743453"/>
            <a:ext cx="9060173"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 ] brackets not ()</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 because we are using the __</a:t>
            </a:r>
            <a:r>
              <a:rPr kumimoji="0" lang="en-US" sz="2300" b="1" i="0" u="none" strike="noStrike" cap="none" spc="0" normalizeH="0" dirty="0" err="1">
                <a:ln>
                  <a:noFill/>
                </a:ln>
                <a:solidFill>
                  <a:srgbClr val="000000"/>
                </a:solidFill>
                <a:effectLst/>
                <a:uFill>
                  <a:solidFill>
                    <a:srgbClr val="000000"/>
                  </a:solidFill>
                </a:uFill>
                <a:latin typeface="+mj-lt"/>
                <a:ea typeface="+mj-ea"/>
                <a:cs typeface="+mj-cs"/>
                <a:sym typeface="Helvetica"/>
              </a:rPr>
              <a:t>getitem</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__ method</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cxnSp>
        <p:nvCxnSpPr>
          <p:cNvPr id="16" name="Curved Connector 15"/>
          <p:cNvCxnSpPr/>
          <p:nvPr/>
        </p:nvCxnSpPr>
        <p:spPr>
          <a:xfrm flipV="1">
            <a:off x="973447" y="1409139"/>
            <a:ext cx="7368827" cy="2317844"/>
          </a:xfrm>
          <a:prstGeom prst="curvedConnector3">
            <a:avLst>
              <a:gd name="adj1" fmla="val 103268"/>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p:cNvSpPr txBox="1"/>
          <p:nvPr/>
        </p:nvSpPr>
        <p:spPr>
          <a:xfrm>
            <a:off x="3694087" y="4298346"/>
            <a:ext cx="5517536" cy="37959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b="0" dirty="0" err="1">
                <a:latin typeface="Courier New" panose="02070309020205020404" pitchFamily="49" charset="0"/>
                <a:cs typeface="Courier New" panose="02070309020205020404" pitchFamily="49" charset="0"/>
              </a:rPr>
              <a:t>d</a:t>
            </a:r>
            <a:r>
              <a:rPr kumimoji="0" lang="en-US" sz="1800" b="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f.</a:t>
            </a:r>
            <a:r>
              <a:rPr kumimoji="0" lang="en-US" sz="180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i</a:t>
            </a:r>
            <a:r>
              <a:rPr kumimoji="0" lang="en-US" sz="1800" b="0" i="0" u="none" strike="noStrike" cap="none" spc="0" normalizeH="0" baseline="0" dirty="0" err="1">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loc</a:t>
            </a:r>
            <a:r>
              <a:rPr kumimoji="0" lang="en-US" sz="1800" b="0" i="0" u="none" strike="noStrike" cap="none" spc="0" normalizeH="0" baseline="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 </a:t>
            </a:r>
            <a:r>
              <a:rPr kumimoji="0" lang="en-US" sz="1800" b="1" i="0" u="none" strike="noStrike" cap="none" spc="0" normalizeH="0" baseline="0" dirty="0">
                <a:ln>
                  <a:noFill/>
                </a:ln>
                <a:solidFill>
                  <a:srgbClr val="000000"/>
                </a:solidFill>
                <a:effectLst/>
                <a:uFill>
                  <a:solidFill>
                    <a:srgbClr val="000000"/>
                  </a:solidFill>
                </a:uFill>
                <a:sym typeface="Helvetica"/>
              </a:rPr>
              <a:t>for number</a:t>
            </a:r>
            <a:r>
              <a:rPr kumimoji="0" lang="en-US" sz="1800" b="1" i="0" u="none" strike="noStrike" cap="none" spc="0" normalizeH="0" dirty="0">
                <a:ln>
                  <a:noFill/>
                </a:ln>
                <a:solidFill>
                  <a:srgbClr val="000000"/>
                </a:solidFill>
                <a:effectLst/>
                <a:uFill>
                  <a:solidFill>
                    <a:srgbClr val="000000"/>
                  </a:solidFill>
                </a:uFill>
                <a:sym typeface="Helvetica"/>
              </a:rPr>
              <a:t> based column selection</a:t>
            </a:r>
            <a:endParaRPr kumimoji="0" lang="en-US" sz="1800" b="1" i="0" u="none" strike="noStrike" cap="none" spc="0" normalizeH="0" baseline="0" dirty="0">
              <a:ln>
                <a:noFill/>
              </a:ln>
              <a:solidFill>
                <a:srgbClr val="000000"/>
              </a:solidFill>
              <a:effectLst/>
              <a:uFill>
                <a:solidFill>
                  <a:srgbClr val="000000"/>
                </a:solidFill>
              </a:uFill>
              <a:sym typeface="Helvetica"/>
            </a:endParaRPr>
          </a:p>
        </p:txBody>
      </p:sp>
      <p:sp>
        <p:nvSpPr>
          <p:cNvPr id="21" name="TextBox 20"/>
          <p:cNvSpPr txBox="1"/>
          <p:nvPr/>
        </p:nvSpPr>
        <p:spPr>
          <a:xfrm>
            <a:off x="3001590" y="4751315"/>
            <a:ext cx="6210033" cy="379591"/>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
                  <a:solidFill>
                    <a:srgbClr val="000000"/>
                  </a:solidFill>
                </a:uFill>
                <a:latin typeface="+mj-lt"/>
                <a:ea typeface="+mj-ea"/>
                <a:cs typeface="+mj-cs"/>
                <a:sym typeface="Helvetica"/>
              </a:rPr>
              <a:t>You can also use </a:t>
            </a:r>
            <a:r>
              <a:rPr kumimoji="0" lang="en-US" sz="1800" b="0" i="0" u="none" strike="noStrike" cap="none" spc="0" normalizeH="0" baseline="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.reshape(-1,1)</a:t>
            </a:r>
            <a:r>
              <a:rPr kumimoji="0" lang="en-US" sz="1800" b="0" i="0" u="none" strike="noStrike" cap="none" spc="0" normalizeH="0" dirty="0">
                <a:ln>
                  <a:noFill/>
                </a:ln>
                <a:solidFill>
                  <a:srgbClr val="000000"/>
                </a:solidFill>
                <a:effectLst/>
                <a:uFill>
                  <a:solidFill>
                    <a:srgbClr val="000000"/>
                  </a:solidFill>
                </a:uFill>
                <a:latin typeface="Courier New" panose="02070309020205020404" pitchFamily="49" charset="0"/>
                <a:cs typeface="Courier New" panose="02070309020205020404" pitchFamily="49" charset="0"/>
                <a:sym typeface="Helvetica"/>
              </a:rPr>
              <a:t> </a:t>
            </a:r>
            <a:r>
              <a:rPr kumimoji="0" lang="en-US" sz="1800" b="1" i="0" u="none" strike="noStrike" cap="none" spc="0" normalizeH="0" dirty="0">
                <a:ln>
                  <a:noFill/>
                </a:ln>
                <a:solidFill>
                  <a:srgbClr val="000000"/>
                </a:solidFill>
                <a:effectLst/>
                <a:uFill>
                  <a:solidFill>
                    <a:srgbClr val="000000"/>
                  </a:solidFill>
                </a:uFill>
                <a:latin typeface="+mj-lt"/>
                <a:ea typeface="+mj-ea"/>
                <a:cs typeface="+mj-cs"/>
                <a:sym typeface="Helvetica"/>
              </a:rPr>
              <a:t>on a Pandas series</a:t>
            </a:r>
            <a:endParaRPr kumimoji="0" lang="en-US" sz="18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621651118"/>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2" name="Shape 1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3" name="Shape 1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ARE THE GOALS OF STATISTICAL LEARNING?</a:t>
            </a:r>
          </a:p>
        </p:txBody>
      </p:sp>
      <p:sp>
        <p:nvSpPr>
          <p:cNvPr id="154" name="Shape 15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 – 1 dimensional linear model</a:t>
            </a:r>
          </a:p>
        </p:txBody>
      </p:sp>
      <p:sp>
        <p:nvSpPr>
          <p:cNvPr id="3" name="Text Placeholder 2"/>
          <p:cNvSpPr>
            <a:spLocks noGrp="1"/>
          </p:cNvSpPr>
          <p:nvPr>
            <p:ph type="body" idx="1"/>
          </p:nvPr>
        </p:nvSpPr>
        <p:spPr/>
        <p:txBody>
          <a:bodyPr/>
          <a:lstStyle/>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sklearn.linear_model</a:t>
            </a:r>
            <a:endParaRPr lang="en-US" b="0" dirty="0">
              <a:latin typeface="Courier New" panose="02070309020205020404" pitchFamily="49" charset="0"/>
              <a:cs typeface="Courier New" panose="02070309020205020404" pitchFamily="49" charset="0"/>
            </a:endParaRPr>
          </a:p>
          <a:p>
            <a:pPr marL="40639" indent="0">
              <a:buNone/>
            </a:pPr>
            <a:r>
              <a:rPr lang="en-US" b="0" dirty="0">
                <a:latin typeface="Courier New" panose="02070309020205020404" pitchFamily="49" charset="0"/>
                <a:cs typeface="Courier New" panose="02070309020205020404" pitchFamily="49" charset="0"/>
              </a:rPr>
              <a:t>import pandas</a:t>
            </a:r>
          </a:p>
          <a:p>
            <a:pPr marL="40639" indent="0">
              <a:buNone/>
            </a:pPr>
            <a:r>
              <a:rPr lang="en-US" b="0" dirty="0">
                <a:latin typeface="Courier New" panose="02070309020205020404" pitchFamily="49" charset="0"/>
                <a:cs typeface="Courier New" panose="02070309020205020404" pitchFamily="49" charset="0"/>
              </a:rPr>
              <a:t>import </a:t>
            </a:r>
            <a:r>
              <a:rPr lang="en-US" b="0" dirty="0" err="1">
                <a:latin typeface="Courier New" panose="02070309020205020404" pitchFamily="49" charset="0"/>
                <a:cs typeface="Courier New" panose="02070309020205020404" pitchFamily="49" charset="0"/>
              </a:rPr>
              <a:t>matplotlib.pyplot</a:t>
            </a:r>
            <a:endParaRPr lang="en-US" b="0" dirty="0">
              <a:latin typeface="Courier New" panose="02070309020205020404" pitchFamily="49" charset="0"/>
              <a:cs typeface="Courier New" panose="02070309020205020404" pitchFamily="49" charset="0"/>
            </a:endParaRPr>
          </a:p>
          <a:p>
            <a:pPr marL="40639" indent="0">
              <a:buNone/>
            </a:pPr>
            <a:r>
              <a:rPr lang="en-US" b="0" dirty="0" err="1">
                <a:latin typeface="Courier New" panose="02070309020205020404" pitchFamily="49" charset="0"/>
                <a:cs typeface="Courier New" panose="02070309020205020404" pitchFamily="49" charset="0"/>
              </a:rPr>
              <a:t>Dataframe</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pandas.read_csv</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'somefilename.csv</a:t>
            </a:r>
            <a:r>
              <a:rPr lang="en-US" b="0" dirty="0">
                <a:latin typeface="Courier New" panose="02070309020205020404" pitchFamily="49" charset="0"/>
                <a:cs typeface="Courier New" panose="02070309020205020404" pitchFamily="49" charset="0"/>
              </a:rPr>
              <a:t>')</a:t>
            </a:r>
          </a:p>
          <a:p>
            <a:pPr marL="40639" indent="0">
              <a:buNone/>
            </a:pPr>
            <a:r>
              <a:rPr lang="en-US" dirty="0" err="1">
                <a:latin typeface="Courier New" panose="02070309020205020404" pitchFamily="49" charset="0"/>
                <a:cs typeface="Courier New" panose="02070309020205020404" pitchFamily="49" charset="0"/>
              </a:rPr>
              <a:t>Regressor</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sklearn.linear_model.TheilSenRegressor</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Dataframe.loc</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r>
              <a:rPr lang="en-US" b="0" i="1"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column_name_x</a:t>
            </a:r>
            <a:r>
              <a:rPr lang="en-US" b="0" i="1" dirty="0">
                <a:latin typeface="Courier New" panose="02070309020205020404" pitchFamily="49" charset="0"/>
                <a:cs typeface="Courier New" panose="02070309020205020404" pitchFamily="49" charset="0"/>
              </a:rPr>
              <a:t>'</a:t>
            </a:r>
            <a:r>
              <a:rPr lang="en-US" b="0" dirty="0">
                <a:latin typeface="Courier New" panose="02070309020205020404" pitchFamily="49" charset="0"/>
                <a:cs typeface="Courier New" panose="02070309020205020404" pitchFamily="49" charset="0"/>
              </a:rPr>
              <a:t>]]</a:t>
            </a:r>
          </a:p>
          <a:p>
            <a:pPr marL="40639" indent="0">
              <a:buNone/>
            </a:pP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 = </a:t>
            </a:r>
            <a:r>
              <a:rPr lang="en-US" b="0" dirty="0" err="1">
                <a:latin typeface="Courier New" panose="02070309020205020404" pitchFamily="49" charset="0"/>
                <a:cs typeface="Courier New" panose="02070309020205020404" pitchFamily="49" charset="0"/>
              </a:rPr>
              <a:t>Dataframe.column_name_y</a:t>
            </a:r>
            <a:endParaRPr lang="en-US" b="0" dirty="0">
              <a:latin typeface="Courier New" panose="02070309020205020404" pitchFamily="49" charset="0"/>
              <a:cs typeface="Courier New" panose="02070309020205020404" pitchFamily="49" charset="0"/>
            </a:endParaRPr>
          </a:p>
          <a:p>
            <a:pPr marL="40639" indent="0">
              <a:buNone/>
            </a:pP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.fit</a:t>
            </a:r>
            <a:r>
              <a:rPr lang="en-US" b="0"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a:t>
            </a:r>
            <a:r>
              <a:rPr lang="en-US" b="0" dirty="0" err="1">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a:latin typeface="Courier New" panose="02070309020205020404" pitchFamily="49" charset="0"/>
                <a:cs typeface="Courier New" panose="02070309020205020404" pitchFamily="49" charset="0"/>
              </a:rPr>
              <a:t>Predictions = </a:t>
            </a:r>
            <a:r>
              <a:rPr lang="en-US" dirty="0" err="1">
                <a:latin typeface="Courier New" panose="02070309020205020404" pitchFamily="49" charset="0"/>
                <a:cs typeface="Courier New" panose="02070309020205020404" pitchFamily="49" charset="0"/>
              </a:rPr>
              <a:t>Regressor</a:t>
            </a:r>
            <a:r>
              <a:rPr lang="en-US" b="0" dirty="0" err="1">
                <a:latin typeface="Courier New" panose="02070309020205020404" pitchFamily="49" charset="0"/>
                <a:cs typeface="Courier New" panose="02070309020205020404" pitchFamily="49" charset="0"/>
              </a:rPr>
              <a:t>.predict</a:t>
            </a:r>
            <a:r>
              <a:rPr lang="en-US" b="0"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X</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matplotlib.pyplot.scatter</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y</a:t>
            </a:r>
            <a:r>
              <a:rPr lang="en-US" b="0" dirty="0">
                <a:latin typeface="Courier New" panose="02070309020205020404" pitchFamily="49" charset="0"/>
                <a:cs typeface="Courier New" panose="02070309020205020404" pitchFamily="49" charset="0"/>
              </a:rPr>
              <a:t>)</a:t>
            </a:r>
          </a:p>
          <a:p>
            <a:pPr marL="40639" indent="0">
              <a:buNone/>
            </a:pPr>
            <a:r>
              <a:rPr lang="en-US" b="0" dirty="0" err="1">
                <a:latin typeface="Courier New" panose="02070309020205020404" pitchFamily="49" charset="0"/>
                <a:cs typeface="Courier New" panose="02070309020205020404" pitchFamily="49" charset="0"/>
              </a:rPr>
              <a:t>matplotlib.pyplot.plot</a:t>
            </a:r>
            <a:r>
              <a:rPr lang="en-US" b="0" dirty="0">
                <a:latin typeface="Courier New" panose="02070309020205020404" pitchFamily="49" charset="0"/>
                <a:cs typeface="Courier New" panose="02070309020205020404" pitchFamily="49" charset="0"/>
              </a:rPr>
              <a:t>(</a:t>
            </a:r>
            <a:r>
              <a:rPr lang="en-US" b="0" dirty="0" err="1">
                <a:latin typeface="Courier New" panose="02070309020205020404" pitchFamily="49" charset="0"/>
                <a:cs typeface="Courier New" panose="02070309020205020404" pitchFamily="49" charset="0"/>
              </a:rPr>
              <a:t>Dataframe.column_name_x</a:t>
            </a:r>
            <a:r>
              <a:rPr lang="en-US" b="0" dirty="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Predictions</a:t>
            </a:r>
            <a:r>
              <a:rPr lang="en-US" b="0" dirty="0">
                <a:latin typeface="Courier New" panose="02070309020205020404" pitchFamily="49" charset="0"/>
                <a:cs typeface="Courier New" panose="02070309020205020404" pitchFamily="49" charset="0"/>
              </a:rPr>
              <a:t>, </a:t>
            </a:r>
          </a:p>
          <a:p>
            <a:pPr marL="40639" indent="0">
              <a:buNone/>
            </a:pPr>
            <a:r>
              <a:rPr lang="en-US" b="0" dirty="0">
                <a:latin typeface="Courier New" panose="02070309020205020404" pitchFamily="49" charset="0"/>
                <a:cs typeface="Courier New" panose="02070309020205020404" pitchFamily="49" charset="0"/>
              </a:rPr>
              <a:t>						color='blue')</a:t>
            </a:r>
          </a:p>
        </p:txBody>
      </p:sp>
    </p:spTree>
    <p:extLst>
      <p:ext uri="{BB962C8B-B14F-4D97-AF65-F5344CB8AC3E}">
        <p14:creationId xmlns:p14="http://schemas.microsoft.com/office/powerpoint/2010/main" val="4234357537"/>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hape 2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Shape 2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Shape 2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
        <p:nvSpPr>
          <p:cNvPr id="265" name="Shape 265"/>
          <p:cNvSpPr>
            <a:spLocks noGrp="1"/>
          </p:cNvSpPr>
          <p:nvPr>
            <p:ph type="title"/>
          </p:nvPr>
        </p:nvSpPr>
        <p:spPr>
          <a:prstGeom prst="rect">
            <a:avLst/>
          </a:prstGeom>
        </p:spPr>
        <p:txBody>
          <a:bodyPr/>
          <a:lstStyle/>
          <a:p>
            <a:r>
              <a:rPr lang="en-US" dirty="0"/>
              <a:t>DATA DEMONSTRATION – ANSCOMBE’S QUARTET</a:t>
            </a:r>
            <a:endParaRPr dirty="0"/>
          </a:p>
        </p:txBody>
      </p:sp>
      <p:sp>
        <p:nvSpPr>
          <p:cNvPr id="266" name="Shape 266"/>
          <p:cNvSpPr/>
          <p:nvPr/>
        </p:nvSpPr>
        <p:spPr>
          <a:xfrm>
            <a:off x="454024" y="1226372"/>
            <a:ext cx="493459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Make sure you visualise your data and check the actual model fit !!!</a:t>
            </a:r>
          </a:p>
          <a:p>
            <a:pPr marL="259715" marR="65828" indent="-219075" algn="l" defTabSz="914400">
              <a:lnSpc>
                <a:spcPts val="2400"/>
              </a:lnSpc>
              <a:spcBef>
                <a:spcPts val="700"/>
              </a:spcBef>
              <a:buClr>
                <a:srgbClr val="000000"/>
              </a:buClr>
              <a:buSzPct val="69000"/>
              <a:buFont typeface="Lucida Grande"/>
              <a:buChar char="‣"/>
              <a:defRPr sz="2000" b="0"/>
            </a:pPr>
            <a:r>
              <a:t>The fitting a model to the four datasets in the table on the right produce the same fit statistics, model coefficients and standard error</a:t>
            </a:r>
          </a:p>
          <a:p>
            <a:pPr marL="259715" marR="65828" indent="-219075" algn="l" defTabSz="914400">
              <a:lnSpc>
                <a:spcPts val="2400"/>
              </a:lnSpc>
              <a:spcBef>
                <a:spcPts val="700"/>
              </a:spcBef>
              <a:buClr>
                <a:srgbClr val="000000"/>
              </a:buClr>
              <a:buSzPct val="69000"/>
              <a:buFont typeface="Lucida Grande"/>
              <a:buChar char="‣"/>
              <a:defRPr sz="2000" b="0"/>
            </a:pPr>
            <a:r>
              <a:t>See anything wrong?</a:t>
            </a:r>
          </a:p>
        </p:txBody>
      </p:sp>
      <p:pic>
        <p:nvPicPr>
          <p:cNvPr id="267" name="pasted-image.png"/>
          <p:cNvPicPr>
            <a:picLocks noChangeAspect="1"/>
          </p:cNvPicPr>
          <p:nvPr/>
        </p:nvPicPr>
        <p:blipFill>
          <a:blip r:embed="rId2">
            <a:extLst/>
          </a:blip>
          <a:stretch>
            <a:fillRect/>
          </a:stretch>
        </p:blipFill>
        <p:spPr>
          <a:xfrm>
            <a:off x="5511911" y="1325562"/>
            <a:ext cx="3595577" cy="3741738"/>
          </a:xfrm>
          <a:prstGeom prst="rect">
            <a:avLst/>
          </a:prstGeom>
          <a:ln w="25400"/>
        </p:spPr>
      </p:pic>
    </p:spTree>
  </p:cSld>
  <p:clrMapOvr>
    <a:masterClrMapping/>
  </p:clrMapOvr>
  <p:transition xmlns:p14="http://schemas.microsoft.com/office/powerpoint/2010/mai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lang="en-AU" dirty="0" smtClean="0"/>
              <a:t>LINEAR </a:t>
            </a:r>
            <a:r>
              <a:rPr dirty="0" smtClean="0"/>
              <a:t>LAB</a:t>
            </a:r>
            <a:endParaRPr dirty="0"/>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WHAT DO WE DO IF THE DATA ISN’T LINEAR?</a:t>
            </a:r>
            <a:endParaRPr dirty="0"/>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4117953153"/>
      </p:ext>
    </p:extLst>
  </p:cSld>
  <p:clrMapOvr>
    <a:masterClrMapping/>
  </p:clrMapOvr>
  <p:transition xmlns:p14="http://schemas.microsoft.com/office/powerpoint/2010/mai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8597788" cy="1016266"/>
          </a:xfrm>
        </p:spPr>
        <p:txBody>
          <a:bodyPr/>
          <a:lstStyle/>
          <a:p>
            <a:r>
              <a:rPr lang="en-US" dirty="0"/>
              <a:t>HOCKEY STICK DATA – TWO OR MORE LINEAR SEGMENTS</a:t>
            </a:r>
          </a:p>
        </p:txBody>
      </p:sp>
      <p:sp>
        <p:nvSpPr>
          <p:cNvPr id="3" name="Text Placeholder 2"/>
          <p:cNvSpPr>
            <a:spLocks noGrp="1"/>
          </p:cNvSpPr>
          <p:nvPr>
            <p:ph type="body" idx="1"/>
          </p:nvPr>
        </p:nvSpPr>
        <p:spPr>
          <a:xfrm>
            <a:off x="468153" y="983297"/>
            <a:ext cx="3613193" cy="4030980"/>
          </a:xfrm>
        </p:spPr>
        <p:txBody>
          <a:bodyPr/>
          <a:lstStyle/>
          <a:p>
            <a:r>
              <a:rPr lang="en-US" dirty="0"/>
              <a:t>Cluster the data, then </a:t>
            </a:r>
            <a:r>
              <a:rPr lang="en-US" dirty="0" err="1"/>
              <a:t>analyse</a:t>
            </a:r>
            <a:r>
              <a:rPr lang="en-US" dirty="0"/>
              <a:t> each cluster</a:t>
            </a:r>
          </a:p>
          <a:p>
            <a:r>
              <a:rPr lang="en-US" dirty="0"/>
              <a:t>Study the inflection point – it </a:t>
            </a:r>
            <a:r>
              <a:rPr lang="en-US" dirty="0" smtClean="0"/>
              <a:t>might be interesting!</a:t>
            </a:r>
            <a:endParaRPr lang="en-US" dirty="0"/>
          </a:p>
        </p:txBody>
      </p:sp>
      <p:pic>
        <p:nvPicPr>
          <p:cNvPr id="5" name="Picture 4"/>
          <p:cNvPicPr>
            <a:picLocks noChangeAspect="1"/>
          </p:cNvPicPr>
          <p:nvPr/>
        </p:nvPicPr>
        <p:blipFill>
          <a:blip r:embed="rId2"/>
          <a:stretch>
            <a:fillRect/>
          </a:stretch>
        </p:blipFill>
        <p:spPr>
          <a:xfrm>
            <a:off x="3890543" y="1003300"/>
            <a:ext cx="4965700" cy="3251200"/>
          </a:xfrm>
          <a:prstGeom prst="rect">
            <a:avLst/>
          </a:prstGeom>
        </p:spPr>
      </p:pic>
      <p:sp>
        <p:nvSpPr>
          <p:cNvPr id="6" name="TextBox 5"/>
          <p:cNvSpPr txBox="1"/>
          <p:nvPr/>
        </p:nvSpPr>
        <p:spPr>
          <a:xfrm>
            <a:off x="4750868" y="4263925"/>
            <a:ext cx="375217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
                  <a:solidFill>
                    <a:srgbClr val="000000"/>
                  </a:solidFill>
                </a:uFill>
                <a:sym typeface="Helvetica"/>
              </a:rPr>
              <a:t>Romanian installed</a:t>
            </a:r>
            <a:r>
              <a:rPr kumimoji="0" lang="en-US" sz="2000" b="0" i="0" u="none" strike="noStrike" cap="none" spc="0" normalizeH="0" dirty="0" smtClean="0">
                <a:ln>
                  <a:noFill/>
                </a:ln>
                <a:solidFill>
                  <a:srgbClr val="000000"/>
                </a:solidFill>
                <a:effectLst/>
                <a:uFill>
                  <a:solidFill>
                    <a:srgbClr val="000000"/>
                  </a:solidFill>
                </a:uFill>
                <a:sym typeface="Helvetica"/>
              </a:rPr>
              <a:t> wind power</a:t>
            </a:r>
          </a:p>
          <a:p>
            <a:pPr marL="0" marR="0" indent="0" algn="ctr" defTabSz="584200" rtl="0" fontAlgn="auto" latinLnBrk="0" hangingPunct="0">
              <a:lnSpc>
                <a:spcPct val="100000"/>
              </a:lnSpc>
              <a:spcBef>
                <a:spcPts val="0"/>
              </a:spcBef>
              <a:spcAft>
                <a:spcPts val="0"/>
              </a:spcAft>
              <a:buClrTx/>
              <a:buSzTx/>
              <a:buFontTx/>
              <a:buNone/>
              <a:tabLst/>
            </a:pPr>
            <a:r>
              <a:rPr lang="en-US" sz="2000" b="0" baseline="0" dirty="0" smtClean="0"/>
              <a:t>Capacity 2006-2015</a:t>
            </a:r>
            <a:r>
              <a:rPr lang="en-US" sz="2000" b="0" dirty="0" smtClean="0"/>
              <a:t> (Wikipedia)</a:t>
            </a:r>
            <a:endParaRPr kumimoji="0" lang="en-US" sz="2000" b="0" i="0" u="none" strike="noStrike" cap="none" spc="0" normalizeH="0" baseline="0" dirty="0">
              <a:ln>
                <a:noFill/>
              </a:ln>
              <a:solidFill>
                <a:srgbClr val="000000"/>
              </a:solidFill>
              <a:effectLst/>
              <a:uFill>
                <a:solidFill>
                  <a:srgbClr val="000000"/>
                </a:solidFill>
              </a:uFill>
              <a:sym typeface="Helvetica"/>
            </a:endParaRPr>
          </a:p>
        </p:txBody>
      </p:sp>
    </p:spTree>
    <p:extLst>
      <p:ext uri="{BB962C8B-B14F-4D97-AF65-F5344CB8AC3E}">
        <p14:creationId xmlns:p14="http://schemas.microsoft.com/office/powerpoint/2010/main" val="2116486386"/>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542549"/>
          </a:xfrm>
        </p:spPr>
        <p:txBody>
          <a:bodyPr/>
          <a:lstStyle/>
          <a:p>
            <a:r>
              <a:rPr lang="en-US" dirty="0"/>
              <a:t>SATURATION: THE EFFECT GETS WEAKER</a:t>
            </a:r>
          </a:p>
        </p:txBody>
      </p:sp>
      <p:sp>
        <p:nvSpPr>
          <p:cNvPr id="3" name="Text Placeholder 2"/>
          <p:cNvSpPr>
            <a:spLocks noGrp="1"/>
          </p:cNvSpPr>
          <p:nvPr>
            <p:ph type="body" idx="1"/>
          </p:nvPr>
        </p:nvSpPr>
        <p:spPr>
          <a:xfrm>
            <a:off x="4005691" y="936734"/>
            <a:ext cx="4822277" cy="655932"/>
          </a:xfrm>
        </p:spPr>
        <p:txBody>
          <a:bodyPr/>
          <a:lstStyle/>
          <a:p>
            <a:r>
              <a:rPr lang="en-US" dirty="0"/>
              <a:t>Try regressing against the log of X</a:t>
            </a:r>
          </a:p>
        </p:txBody>
      </p:sp>
      <p:sp>
        <p:nvSpPr>
          <p:cNvPr id="6" name="Rectangle 5"/>
          <p:cNvSpPr/>
          <p:nvPr/>
        </p:nvSpPr>
        <p:spPr>
          <a:xfrm>
            <a:off x="329385" y="4269921"/>
            <a:ext cx="8747707" cy="830997"/>
          </a:xfrm>
          <a:prstGeom prst="rect">
            <a:avLst/>
          </a:prstGeom>
        </p:spPr>
        <p:txBody>
          <a:bodyPr wrap="square">
            <a:spAutoFit/>
          </a:bodyPr>
          <a:lstStyle/>
          <a:p>
            <a:pPr algn="l"/>
            <a:r>
              <a:rPr lang="en-US" sz="2400" b="0" dirty="0">
                <a:solidFill>
                  <a:prstClr val="black"/>
                </a:solidFill>
                <a:latin typeface="Courier New" panose="02070309020205020404" pitchFamily="49" charset="0"/>
                <a:cs typeface="Courier New" panose="02070309020205020404" pitchFamily="49" charset="0"/>
              </a:rPr>
              <a:t>import math</a:t>
            </a:r>
          </a:p>
          <a:p>
            <a:pPr algn="l"/>
            <a:r>
              <a:rPr lang="en-US" sz="2400" b="0" dirty="0" err="1">
                <a:solidFill>
                  <a:prstClr val="black"/>
                </a:solidFill>
                <a:latin typeface="Courier New" panose="02070309020205020404" pitchFamily="49" charset="0"/>
                <a:cs typeface="Courier New" panose="02070309020205020404" pitchFamily="49" charset="0"/>
              </a:rPr>
              <a:t>new_column</a:t>
            </a:r>
            <a:r>
              <a:rPr lang="en-US" sz="2400" b="0" dirty="0">
                <a:solidFill>
                  <a:prstClr val="black"/>
                </a:solidFill>
                <a:latin typeface="Courier New" panose="02070309020205020404" pitchFamily="49" charset="0"/>
                <a:cs typeface="Courier New" panose="02070309020205020404" pitchFamily="49" charset="0"/>
              </a:rPr>
              <a:t> = </a:t>
            </a:r>
            <a:r>
              <a:rPr lang="en-US" sz="2400" b="0" dirty="0" err="1">
                <a:solidFill>
                  <a:prstClr val="black"/>
                </a:solidFill>
                <a:latin typeface="Courier New" panose="02070309020205020404" pitchFamily="49" charset="0"/>
                <a:cs typeface="Courier New" panose="02070309020205020404" pitchFamily="49" charset="0"/>
              </a:rPr>
              <a:t>dataframe.columnX.map</a:t>
            </a:r>
            <a:r>
              <a:rPr lang="en-US" sz="2400" b="0" dirty="0">
                <a:solidFill>
                  <a:prstClr val="black"/>
                </a:solidFill>
                <a:latin typeface="Courier New" panose="02070309020205020404" pitchFamily="49" charset="0"/>
                <a:cs typeface="Courier New" panose="02070309020205020404" pitchFamily="49" charset="0"/>
              </a:rPr>
              <a:t>(math.log)</a:t>
            </a:r>
            <a:endParaRPr lang="en-US" b="0"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4609496" y="1357222"/>
            <a:ext cx="4597400" cy="3251200"/>
          </a:xfrm>
          <a:prstGeom prst="rect">
            <a:avLst/>
          </a:prstGeom>
        </p:spPr>
      </p:pic>
      <p:pic>
        <p:nvPicPr>
          <p:cNvPr id="8" name="Picture 7"/>
          <p:cNvPicPr>
            <a:picLocks noChangeAspect="1"/>
          </p:cNvPicPr>
          <p:nvPr/>
        </p:nvPicPr>
        <p:blipFill>
          <a:blip r:embed="rId3"/>
          <a:stretch>
            <a:fillRect/>
          </a:stretch>
        </p:blipFill>
        <p:spPr>
          <a:xfrm>
            <a:off x="0" y="1357222"/>
            <a:ext cx="4597400" cy="3251200"/>
          </a:xfrm>
          <a:prstGeom prst="rect">
            <a:avLst/>
          </a:prstGeom>
        </p:spPr>
      </p:pic>
    </p:spTree>
    <p:extLst>
      <p:ext uri="{BB962C8B-B14F-4D97-AF65-F5344CB8AC3E}">
        <p14:creationId xmlns:p14="http://schemas.microsoft.com/office/powerpoint/2010/main" val="1195877673"/>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smtClean="0"/>
              <a:t>FACEBOOK (NETWORK) EFFECT</a:t>
            </a:r>
            <a:endParaRPr lang="en-US" dirty="0"/>
          </a:p>
        </p:txBody>
      </p:sp>
      <p:pic>
        <p:nvPicPr>
          <p:cNvPr id="4" name="Picture 3"/>
          <p:cNvPicPr>
            <a:picLocks noChangeAspect="1"/>
          </p:cNvPicPr>
          <p:nvPr/>
        </p:nvPicPr>
        <p:blipFill>
          <a:blip r:embed="rId2"/>
          <a:stretch>
            <a:fillRect/>
          </a:stretch>
        </p:blipFill>
        <p:spPr>
          <a:xfrm>
            <a:off x="4652962" y="1659144"/>
            <a:ext cx="4179975" cy="3034929"/>
          </a:xfrm>
          <a:prstGeom prst="rect">
            <a:avLst/>
          </a:prstGeom>
        </p:spPr>
      </p:pic>
      <p:sp>
        <p:nvSpPr>
          <p:cNvPr id="5" name="TextBox 4"/>
          <p:cNvSpPr txBox="1"/>
          <p:nvPr/>
        </p:nvSpPr>
        <p:spPr>
          <a:xfrm>
            <a:off x="-1" y="1256684"/>
            <a:ext cx="5212803" cy="3195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Network value</a:t>
            </a:r>
            <a:r>
              <a:rPr kumimoji="0" lang="en-US" sz="2300" b="1" i="0" u="none" strike="noStrike" cap="none" spc="0" normalizeH="0" dirty="0" smtClean="0">
                <a:ln>
                  <a:noFill/>
                </a:ln>
                <a:solidFill>
                  <a:srgbClr val="000000"/>
                </a:solidFill>
                <a:effectLst/>
                <a:uFill>
                  <a:solidFill>
                    <a:srgbClr val="000000"/>
                  </a:solidFill>
                </a:uFill>
                <a:latin typeface="+mj-lt"/>
                <a:ea typeface="+mj-ea"/>
                <a:cs typeface="+mj-cs"/>
                <a:sym typeface="Helvetica"/>
              </a:rPr>
              <a:t> doesn’t usually grow exponentially</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t>If x is the total number of users:</a:t>
            </a:r>
          </a:p>
          <a:p>
            <a:pPr lvl="8" indent="0" algn="l"/>
            <a:r>
              <a:rPr lang="en-US" sz="2000" b="0" dirty="0" smtClean="0"/>
              <a:t>	Each user gets value at </a:t>
            </a:r>
            <a:r>
              <a:rPr lang="en-US" sz="2000" b="0" dirty="0" smtClean="0">
                <a:cs typeface="Courier New"/>
              </a:rPr>
              <a:t>log(x)</a:t>
            </a:r>
          </a:p>
          <a:p>
            <a:pPr lvl="8" indent="0" algn="l"/>
            <a:r>
              <a:rPr lang="en-US" sz="2000" b="0" baseline="0" dirty="0">
                <a:cs typeface="Courier New"/>
              </a:rPr>
              <a:t>	</a:t>
            </a:r>
            <a:r>
              <a:rPr lang="en-US" sz="2000" b="0" baseline="0" dirty="0" smtClean="0"/>
              <a:t>Total value is </a:t>
            </a:r>
            <a:r>
              <a:rPr lang="en-US" sz="2000" b="0" baseline="0" dirty="0" smtClean="0">
                <a:cs typeface="Courier New"/>
              </a:rPr>
              <a:t>x * log(x)</a:t>
            </a:r>
          </a:p>
          <a:p>
            <a:pPr marL="342900" marR="0" indent="-342900" algn="l" defTabSz="584200" rtl="0" fontAlgn="auto" latinLnBrk="0" hangingPunct="0">
              <a:lnSpc>
                <a:spcPct val="100000"/>
              </a:lnSpc>
              <a:spcBef>
                <a:spcPts val="0"/>
              </a:spcBef>
              <a:spcAft>
                <a:spcPts val="0"/>
              </a:spcAft>
              <a:buClrTx/>
              <a:buSzTx/>
              <a:buFont typeface="Arial"/>
              <a:buChar char="•"/>
              <a:tabLst/>
            </a:pPr>
            <a:endPar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endParaRP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baseline="0" dirty="0" smtClean="0"/>
              <a:t>Create a “user</a:t>
            </a:r>
            <a:r>
              <a:rPr lang="en-US" dirty="0" smtClean="0"/>
              <a:t> value” column</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smtClean="0">
                <a:ln>
                  <a:noFill/>
                </a:ln>
                <a:solidFill>
                  <a:srgbClr val="000000"/>
                </a:solidFill>
                <a:effectLst/>
                <a:uFill>
                  <a:solidFill>
                    <a:srgbClr val="000000"/>
                  </a:solidFill>
                </a:uFill>
                <a:latin typeface="+mj-lt"/>
                <a:ea typeface="+mj-ea"/>
                <a:cs typeface="+mj-cs"/>
                <a:sym typeface="Helvetica"/>
              </a:rPr>
              <a:t>Create a “total value” column</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smtClean="0"/>
              <a:t>Regress against “total value”</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6" name="TextBox 5"/>
          <p:cNvSpPr txBox="1"/>
          <p:nvPr/>
        </p:nvSpPr>
        <p:spPr>
          <a:xfrm>
            <a:off x="4665130" y="4549112"/>
            <a:ext cx="416780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000000"/>
                </a:solidFill>
                <a:effectLst/>
                <a:uFill>
                  <a:solidFill>
                    <a:srgbClr val="000000"/>
                  </a:solidFill>
                </a:uFill>
                <a:sym typeface="Helvetica"/>
              </a:rPr>
              <a:t>Facebook share price Nov 2014-March 2016</a:t>
            </a:r>
          </a:p>
          <a:p>
            <a:pPr marL="0" marR="0" indent="0" algn="ctr" defTabSz="584200" rtl="0" fontAlgn="auto" latinLnBrk="0" hangingPunct="0">
              <a:lnSpc>
                <a:spcPct val="100000"/>
              </a:lnSpc>
              <a:spcBef>
                <a:spcPts val="0"/>
              </a:spcBef>
              <a:spcAft>
                <a:spcPts val="0"/>
              </a:spcAft>
              <a:buClrTx/>
              <a:buSzTx/>
              <a:buFontTx/>
              <a:buNone/>
              <a:tabLst/>
            </a:pPr>
            <a:r>
              <a:rPr lang="en-US" sz="1600" b="0" dirty="0" smtClean="0"/>
              <a:t>Above linear growth</a:t>
            </a:r>
            <a:endParaRPr kumimoji="0" lang="en-US" sz="1600" b="0" i="0" u="none" strike="noStrike" cap="none" spc="0" normalizeH="0" baseline="0" dirty="0">
              <a:ln>
                <a:noFill/>
              </a:ln>
              <a:solidFill>
                <a:srgbClr val="000000"/>
              </a:solidFill>
              <a:effectLst/>
              <a:uFill>
                <a:solidFill>
                  <a:srgbClr val="000000"/>
                </a:solidFill>
              </a:uFill>
              <a:sym typeface="Helvetica"/>
            </a:endParaRPr>
          </a:p>
        </p:txBody>
      </p:sp>
    </p:spTree>
    <p:extLst>
      <p:ext uri="{BB962C8B-B14F-4D97-AF65-F5344CB8AC3E}">
        <p14:creationId xmlns:p14="http://schemas.microsoft.com/office/powerpoint/2010/main" val="1499645835"/>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rPr lang="en-AU" dirty="0" smtClean="0"/>
              <a:t>NON-LINEARITY </a:t>
            </a:r>
            <a:r>
              <a:rPr dirty="0" smtClean="0"/>
              <a:t>LAB</a:t>
            </a:r>
            <a:endParaRPr dirty="0"/>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extLst>
      <p:ext uri="{BB962C8B-B14F-4D97-AF65-F5344CB8AC3E}">
        <p14:creationId xmlns:p14="http://schemas.microsoft.com/office/powerpoint/2010/main" val="1309565060"/>
      </p:ext>
    </p:extLst>
  </p:cSld>
  <p:clrMapOvr>
    <a:masterClrMapping/>
  </p:clrMapOvr>
  <p:transition xmlns:p14="http://schemas.microsoft.com/office/powerpoint/2010/mai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asted-image.png"/>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xmlns:p14="http://schemas.microsoft.com/office/powerpoint/2010/mai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5" name="Shape 315"/>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it going ?</a:t>
            </a:r>
          </a:p>
        </p:txBody>
      </p:sp>
      <p:sp>
        <p:nvSpPr>
          <p:cNvPr id="316" name="Shape 31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0"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91" name="Shape 191"/>
          <p:cNvSpPr>
            <a:spLocks noGrp="1"/>
          </p:cNvSpPr>
          <p:nvPr>
            <p:ph type="title"/>
          </p:nvPr>
        </p:nvSpPr>
        <p:spPr>
          <a:prstGeom prst="rect">
            <a:avLst/>
          </a:prstGeom>
        </p:spPr>
        <p:txBody>
          <a:bodyPr/>
          <a:lstStyle/>
          <a:p>
            <a:r>
              <a:t>UNSUPERVISED LEARNING</a:t>
            </a:r>
          </a:p>
        </p:txBody>
      </p:sp>
      <p:sp>
        <p:nvSpPr>
          <p:cNvPr id="192" name="Shape 192"/>
          <p:cNvSpPr/>
          <p:nvPr/>
        </p:nvSpPr>
        <p:spPr>
          <a:xfrm>
            <a:off x="454024" y="1429572"/>
            <a:ext cx="8455027" cy="251350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We want to find some underlying structure or patterns in the data but in this case we don’t have any labeled data.</a:t>
            </a:r>
          </a:p>
          <a:p>
            <a:pPr marR="65828" algn="l" defTabSz="914400">
              <a:lnSpc>
                <a:spcPts val="2400"/>
              </a:lnSpc>
              <a:spcBef>
                <a:spcPts val="700"/>
              </a:spcBef>
              <a:defRPr sz="2000" b="0"/>
            </a:pPr>
            <a:endParaRPr dirty="0"/>
          </a:p>
          <a:p>
            <a:pPr marR="65828" algn="l" defTabSz="914400">
              <a:lnSpc>
                <a:spcPts val="2400"/>
              </a:lnSpc>
              <a:spcBef>
                <a:spcPts val="700"/>
              </a:spcBef>
              <a:defRPr sz="2000" b="0"/>
            </a:pPr>
            <a:r>
              <a:rPr dirty="0"/>
              <a:t>So for example, if we have a large group of customers but would like to separate them into groups (or clusters) to better target them.</a:t>
            </a:r>
            <a:endParaRPr lang="en-US" dirty="0"/>
          </a:p>
          <a:p>
            <a:pPr marR="65828" algn="l" defTabSz="914400">
              <a:lnSpc>
                <a:spcPts val="2400"/>
              </a:lnSpc>
              <a:spcBef>
                <a:spcPts val="700"/>
              </a:spcBef>
              <a:defRPr sz="2000" b="0"/>
            </a:pPr>
            <a:endParaRPr lang="en-US" dirty="0"/>
          </a:p>
          <a:p>
            <a:pPr marR="65828" algn="l" defTabSz="914400">
              <a:lnSpc>
                <a:spcPts val="2400"/>
              </a:lnSpc>
              <a:spcBef>
                <a:spcPts val="700"/>
              </a:spcBef>
              <a:defRPr sz="2000" b="0"/>
            </a:pPr>
            <a:r>
              <a:rPr lang="en-US" dirty="0"/>
              <a:t>We’ll cover this later</a:t>
            </a:r>
            <a:endParaRPr dirty="0"/>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4" name="Shape 1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5" name="Shape 1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6" name="Shape 166"/>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67" name="Shape 167"/>
          <p:cNvSpPr>
            <a:spLocks noGrp="1"/>
          </p:cNvSpPr>
          <p:nvPr>
            <p:ph type="title"/>
          </p:nvPr>
        </p:nvSpPr>
        <p:spPr>
          <a:prstGeom prst="rect">
            <a:avLst/>
          </a:prstGeom>
        </p:spPr>
        <p:txBody>
          <a:bodyPr/>
          <a:lstStyle/>
          <a:p>
            <a:r>
              <a:t>SUPERVISED LEARNING</a:t>
            </a:r>
          </a:p>
        </p:txBody>
      </p:sp>
      <p:sp>
        <p:nvSpPr>
          <p:cNvPr id="168" name="Shape 168"/>
          <p:cNvSpPr/>
          <p:nvPr/>
        </p:nvSpPr>
        <p:spPr>
          <a:xfrm>
            <a:off x="454024" y="14295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some value, let’s call it </a:t>
            </a:r>
            <a:r>
              <a:rPr b="1"/>
              <a:t>y</a:t>
            </a:r>
            <a:r>
              <a:t>, based on some observed data we have, let’s call that x.</a:t>
            </a:r>
          </a:p>
          <a:p>
            <a:pPr marR="65828" algn="l" defTabSz="914400">
              <a:lnSpc>
                <a:spcPts val="2400"/>
              </a:lnSpc>
              <a:spcBef>
                <a:spcPts val="700"/>
              </a:spcBef>
              <a:defRPr sz="2000" b="0"/>
            </a:pPr>
            <a:endParaRPr/>
          </a:p>
          <a:p>
            <a:pPr marR="65828" algn="l" defTabSz="914400">
              <a:lnSpc>
                <a:spcPts val="2400"/>
              </a:lnSpc>
              <a:spcBef>
                <a:spcPts val="700"/>
              </a:spcBef>
              <a:defRPr sz="2000" b="0"/>
            </a:pPr>
            <a:r>
              <a:t>We will use statistical learning to estimate a function that approximates y based on the input, x.</a:t>
            </a:r>
          </a:p>
          <a:p>
            <a:pPr marR="65828" algn="l" defTabSz="914400">
              <a:lnSpc>
                <a:spcPts val="2400"/>
              </a:lnSpc>
              <a:spcBef>
                <a:spcPts val="700"/>
              </a:spcBef>
              <a:defRPr sz="2000" b="0"/>
            </a:pPr>
            <a:endParaRPr/>
          </a:p>
          <a:p>
            <a:pPr marR="65828" algn="l" defTabSz="914400">
              <a:lnSpc>
                <a:spcPts val="2400"/>
              </a:lnSpc>
              <a:spcBef>
                <a:spcPts val="700"/>
              </a:spcBef>
              <a:defRPr sz="2000" b="0"/>
            </a:pPr>
            <a:r>
              <a:t>y is also called; label, dependent variable, target</a:t>
            </a:r>
          </a:p>
          <a:p>
            <a:pPr marR="65828" algn="l" defTabSz="914400">
              <a:lnSpc>
                <a:spcPts val="2400"/>
              </a:lnSpc>
              <a:spcBef>
                <a:spcPts val="700"/>
              </a:spcBef>
              <a:defRPr sz="2000" b="0"/>
            </a:pPr>
            <a:r>
              <a:t>x is also called; predictor, independent variable, features</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75" name="Shape 175"/>
          <p:cNvSpPr>
            <a:spLocks noGrp="1"/>
          </p:cNvSpPr>
          <p:nvPr>
            <p:ph type="title"/>
          </p:nvPr>
        </p:nvSpPr>
        <p:spPr>
          <a:prstGeom prst="rect">
            <a:avLst/>
          </a:prstGeom>
        </p:spPr>
        <p:txBody>
          <a:bodyPr/>
          <a:lstStyle/>
          <a:p>
            <a:r>
              <a:t>SUPERVISED LEARNING - EXAMPLE</a:t>
            </a:r>
          </a:p>
        </p:txBody>
      </p:sp>
      <p:sp>
        <p:nvSpPr>
          <p:cNvPr id="176" name="Shape 176"/>
          <p:cNvSpPr/>
          <p:nvPr/>
        </p:nvSpPr>
        <p:spPr>
          <a:xfrm>
            <a:off x="454024" y="1429572"/>
            <a:ext cx="845502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the price of a house, let’s call it y, based on some observed data we have about the area, number of bedrooms, size of the house, and if it has a pool or not. </a:t>
            </a:r>
          </a:p>
          <a:p>
            <a:pPr marR="65828" algn="l" defTabSz="914400">
              <a:lnSpc>
                <a:spcPts val="2400"/>
              </a:lnSpc>
              <a:spcBef>
                <a:spcPts val="700"/>
              </a:spcBef>
              <a:defRPr sz="2000" b="0"/>
            </a:pPr>
            <a:r>
              <a:t>The area, number of bedrooms, size of the house, and if it has a pool or not would be our x variables (sometimes you might see this denoted as X)</a:t>
            </a:r>
          </a:p>
          <a:p>
            <a:pPr marR="65828" algn="l" defTabSz="914400">
              <a:lnSpc>
                <a:spcPts val="2400"/>
              </a:lnSpc>
              <a:spcBef>
                <a:spcPts val="700"/>
              </a:spcBef>
              <a:defRPr sz="2000" b="0"/>
            </a:pPr>
            <a:endParaRPr/>
          </a:p>
          <a:p>
            <a:pPr marR="65828" algn="l" defTabSz="914400">
              <a:lnSpc>
                <a:spcPts val="2400"/>
              </a:lnSpc>
              <a:spcBef>
                <a:spcPts val="700"/>
              </a:spcBef>
              <a:defRPr sz="2000" b="0"/>
            </a:pPr>
            <a:r>
              <a:t>What we want is y = f(X), a way to describe the house price based on observed data</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83" name="Shape 183"/>
          <p:cNvSpPr>
            <a:spLocks noGrp="1"/>
          </p:cNvSpPr>
          <p:nvPr>
            <p:ph type="title"/>
          </p:nvPr>
        </p:nvSpPr>
        <p:spPr>
          <a:prstGeom prst="rect">
            <a:avLst/>
          </a:prstGeom>
        </p:spPr>
        <p:txBody>
          <a:bodyPr/>
          <a:lstStyle/>
          <a:p>
            <a:r>
              <a:t>SUPERVISED LEARNING - REGRESSION &amp; CLASSIFICATION</a:t>
            </a:r>
          </a:p>
        </p:txBody>
      </p:sp>
      <p:sp>
        <p:nvSpPr>
          <p:cNvPr id="184" name="Shape 184"/>
          <p:cNvSpPr/>
          <p:nvPr/>
        </p:nvSpPr>
        <p:spPr>
          <a:xfrm>
            <a:off x="454024" y="1429572"/>
            <a:ext cx="8455027" cy="16286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rPr dirty="0"/>
              <a:t>If the y variable is numeric then we have a regression problem - we are trying to predict a continuous number</a:t>
            </a:r>
          </a:p>
          <a:p>
            <a:pPr marR="65828" algn="l" defTabSz="914400">
              <a:lnSpc>
                <a:spcPts val="2400"/>
              </a:lnSpc>
              <a:spcBef>
                <a:spcPts val="700"/>
              </a:spcBef>
              <a:defRPr sz="2000" b="0"/>
            </a:pPr>
            <a:r>
              <a:rPr dirty="0"/>
              <a:t>If the y variable is a category (for example trying to predict a type of flower) the we have a classification problem - we are trying to classify what group that y belongs to.</a:t>
            </a:r>
          </a:p>
        </p:txBody>
      </p:sp>
      <p:graphicFrame>
        <p:nvGraphicFramePr>
          <p:cNvPr id="2" name="Table 1"/>
          <p:cNvGraphicFramePr>
            <a:graphicFrameLocks noGrp="1"/>
          </p:cNvGraphicFramePr>
          <p:nvPr>
            <p:extLst>
              <p:ext uri="{D42A27DB-BD31-4B8C-83A1-F6EECF244321}">
                <p14:modId xmlns:p14="http://schemas.microsoft.com/office/powerpoint/2010/main" val="2797343994"/>
              </p:ext>
            </p:extLst>
          </p:nvPr>
        </p:nvGraphicFramePr>
        <p:xfrm>
          <a:off x="469830" y="3267803"/>
          <a:ext cx="8439220" cy="1823720"/>
        </p:xfrm>
        <a:graphic>
          <a:graphicData uri="http://schemas.openxmlformats.org/drawingml/2006/table">
            <a:tbl>
              <a:tblPr firstRow="1" firstCol="1" bandRow="1">
                <a:tableStyleId>{E269D01E-BC32-4049-B463-5C60D7B0CCD2}</a:tableStyleId>
              </a:tblPr>
              <a:tblGrid>
                <a:gridCol w="2383910">
                  <a:extLst>
                    <a:ext uri="{9D8B030D-6E8A-4147-A177-3AD203B41FA5}">
                      <a16:colId xmlns:a16="http://schemas.microsoft.com/office/drawing/2014/main" xmlns="" val="1572238227"/>
                    </a:ext>
                  </a:extLst>
                </a:gridCol>
                <a:gridCol w="2383910">
                  <a:extLst>
                    <a:ext uri="{9D8B030D-6E8A-4147-A177-3AD203B41FA5}">
                      <a16:colId xmlns:a16="http://schemas.microsoft.com/office/drawing/2014/main" xmlns="" val="2529240668"/>
                    </a:ext>
                  </a:extLst>
                </a:gridCol>
                <a:gridCol w="3671400">
                  <a:extLst>
                    <a:ext uri="{9D8B030D-6E8A-4147-A177-3AD203B41FA5}">
                      <a16:colId xmlns:a16="http://schemas.microsoft.com/office/drawing/2014/main" xmlns="" val="4029128029"/>
                    </a:ext>
                  </a:extLst>
                </a:gridCol>
              </a:tblGrid>
              <a:tr h="741680">
                <a:tc>
                  <a:txBody>
                    <a:bodyPr/>
                    <a:lstStyle/>
                    <a:p>
                      <a:pPr algn="r"/>
                      <a:r>
                        <a:rPr lang="en-US" sz="1800" dirty="0"/>
                        <a:t>We want</a:t>
                      </a:r>
                      <a:endParaRPr lang="en-US" sz="1800" b="0" dirty="0"/>
                    </a:p>
                    <a:p>
                      <a:pPr algn="l"/>
                      <a:r>
                        <a:rPr lang="en-US" sz="1800" dirty="0"/>
                        <a:t>We have</a:t>
                      </a:r>
                      <a:endParaRPr lang="en-US" sz="1800" b="0" dirty="0"/>
                    </a:p>
                  </a:txBody>
                  <a:tcPr/>
                </a:tc>
                <a:tc>
                  <a:txBody>
                    <a:bodyPr/>
                    <a:lstStyle/>
                    <a:p>
                      <a:r>
                        <a:rPr lang="en-US" dirty="0"/>
                        <a:t>A number</a:t>
                      </a:r>
                    </a:p>
                  </a:txBody>
                  <a:tcPr/>
                </a:tc>
                <a:tc>
                  <a:txBody>
                    <a:bodyPr/>
                    <a:lstStyle/>
                    <a:p>
                      <a:r>
                        <a:rPr lang="en-US" dirty="0"/>
                        <a:t>A category</a:t>
                      </a:r>
                    </a:p>
                  </a:txBody>
                  <a:tcPr/>
                </a:tc>
                <a:extLst>
                  <a:ext uri="{0D108BD9-81ED-4DB2-BD59-A6C34878D82A}">
                    <a16:rowId xmlns:a16="http://schemas.microsoft.com/office/drawing/2014/main" xmlns="" val="2847088716"/>
                  </a:ext>
                </a:extLst>
              </a:tr>
              <a:tr h="370840">
                <a:tc>
                  <a:txBody>
                    <a:bodyPr/>
                    <a:lstStyle/>
                    <a:p>
                      <a:r>
                        <a:rPr lang="en-US" dirty="0"/>
                        <a:t>Numbers</a:t>
                      </a:r>
                    </a:p>
                  </a:txBody>
                  <a:tcPr/>
                </a:tc>
                <a:tc>
                  <a:txBody>
                    <a:bodyPr/>
                    <a:lstStyle/>
                    <a:p>
                      <a:r>
                        <a:rPr lang="en-US" sz="1800" dirty="0"/>
                        <a:t>Linear</a:t>
                      </a:r>
                      <a:r>
                        <a:rPr lang="en-US" sz="1800" baseline="0" dirty="0"/>
                        <a:t> regression</a:t>
                      </a:r>
                      <a:endParaRPr lang="en-US" sz="1800" b="0" dirty="0"/>
                    </a:p>
                  </a:txBody>
                  <a:tcPr/>
                </a:tc>
                <a:tc>
                  <a:txBody>
                    <a:bodyPr/>
                    <a:lstStyle/>
                    <a:p>
                      <a:pPr algn="l"/>
                      <a:r>
                        <a:rPr lang="en-US" sz="1800" dirty="0"/>
                        <a:t>Logistic regression; decision</a:t>
                      </a:r>
                      <a:r>
                        <a:rPr lang="en-US" sz="1800" baseline="0" dirty="0"/>
                        <a:t> tree; </a:t>
                      </a:r>
                      <a:r>
                        <a:rPr lang="en-US" sz="1800" baseline="0" dirty="0" err="1"/>
                        <a:t>svm</a:t>
                      </a:r>
                      <a:endParaRPr lang="en-US" sz="1800" b="0" dirty="0"/>
                    </a:p>
                  </a:txBody>
                  <a:tcPr/>
                </a:tc>
                <a:extLst>
                  <a:ext uri="{0D108BD9-81ED-4DB2-BD59-A6C34878D82A}">
                    <a16:rowId xmlns:a16="http://schemas.microsoft.com/office/drawing/2014/main" xmlns="" val="333482877"/>
                  </a:ext>
                </a:extLst>
              </a:tr>
              <a:tr h="370840">
                <a:tc>
                  <a:txBody>
                    <a:bodyPr/>
                    <a:lstStyle/>
                    <a:p>
                      <a:r>
                        <a:rPr lang="en-US" dirty="0"/>
                        <a:t>Categories</a:t>
                      </a:r>
                    </a:p>
                  </a:txBody>
                  <a:tcPr/>
                </a:tc>
                <a:tc>
                  <a:txBody>
                    <a:bodyPr/>
                    <a:lstStyle/>
                    <a:p>
                      <a:r>
                        <a:rPr lang="en-US" sz="1800" dirty="0"/>
                        <a:t>Mean differences</a:t>
                      </a:r>
                      <a:endParaRPr lang="en-US" sz="1800" b="0" dirty="0"/>
                    </a:p>
                  </a:txBody>
                  <a:tcPr/>
                </a:tc>
                <a:tc>
                  <a:txBody>
                    <a:bodyPr/>
                    <a:lstStyle/>
                    <a:p>
                      <a:r>
                        <a:rPr lang="en-US" sz="1800" dirty="0"/>
                        <a:t>Bayes</a:t>
                      </a:r>
                      <a:endParaRPr lang="en-US" sz="1800" b="0" dirty="0"/>
                    </a:p>
                  </a:txBody>
                  <a:tcPr/>
                </a:tc>
                <a:extLst>
                  <a:ext uri="{0D108BD9-81ED-4DB2-BD59-A6C34878D82A}">
                    <a16:rowId xmlns:a16="http://schemas.microsoft.com/office/drawing/2014/main" xmlns="" val="4192348456"/>
                  </a:ext>
                </a:extLst>
              </a:tr>
            </a:tbl>
          </a:graphicData>
        </a:graphic>
      </p:graphicFrame>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Shape 19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Shape 19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LINEAR REGRESSION?</a:t>
            </a:r>
          </a:p>
        </p:txBody>
      </p:sp>
      <p:sp>
        <p:nvSpPr>
          <p:cNvPr id="197" name="Shape 19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5688</TotalTime>
  <Words>1385</Words>
  <Application>Microsoft Macintosh PowerPoint</Application>
  <PresentationFormat>Custom</PresentationFormat>
  <Paragraphs>237</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White</vt:lpstr>
      <vt:lpstr>DATA SCIENCE 10 WEEK PART TIME COURSE  Week 3 - Regression</vt:lpstr>
      <vt:lpstr>AGENDA</vt:lpstr>
      <vt:lpstr>WHAT ARE THE GOALS OF STATISTICAL LEARNING?</vt:lpstr>
      <vt:lpstr>PowerPoint Presentation</vt:lpstr>
      <vt:lpstr>UNSUPERVISED LEARNING</vt:lpstr>
      <vt:lpstr>SUPERVISED LEARNING</vt:lpstr>
      <vt:lpstr>SUPERVISED LEARNING - EXAMPLE</vt:lpstr>
      <vt:lpstr>SUPERVISED LEARNING - REGRESSION &amp; CLASSIFICATION</vt:lpstr>
      <vt:lpstr>WHAT IS LINEAR REGRESSION?</vt:lpstr>
      <vt:lpstr>LINEAR REGRESSION</vt:lpstr>
      <vt:lpstr>LINEAR REGRESSION</vt:lpstr>
      <vt:lpstr>FLAKEY UNRELIABLE REGRESSION</vt:lpstr>
      <vt:lpstr>ORDINARY LEAST SQUARES</vt:lpstr>
      <vt:lpstr>ORDINARY LEAST SQUARES</vt:lpstr>
      <vt:lpstr>ORDINARY LEAST SQUARES</vt:lpstr>
      <vt:lpstr>LINEAR REGRESSION – WHY IT’S FLAKEY</vt:lpstr>
      <vt:lpstr>LINEAR REGRESSION - REQUIREMENTS</vt:lpstr>
      <vt:lpstr>ROBUST LINEAR REGRESSION</vt:lpstr>
      <vt:lpstr>THEIL-SEN</vt:lpstr>
      <vt:lpstr>RANSAC</vt:lpstr>
      <vt:lpstr>INTERACTIVE IMMERSIVE EXPERIENCE</vt:lpstr>
      <vt:lpstr>Let’s wander out to the break room</vt:lpstr>
      <vt:lpstr>Advice</vt:lpstr>
      <vt:lpstr>SCIKIT-LEARN</vt:lpstr>
      <vt:lpstr>Why Scikit-Learn?</vt:lpstr>
      <vt:lpstr>Scikit-learn versus Spark MLLIB</vt:lpstr>
      <vt:lpstr>Installing Scikit-Learn</vt:lpstr>
      <vt:lpstr>Linear Regressors</vt:lpstr>
      <vt:lpstr>DataFrame mangling reminder</vt:lpstr>
      <vt:lpstr>Putting it all together – 1 dimensional linear model</vt:lpstr>
      <vt:lpstr>DATA DEMONSTRATION – ANSCOMBE’S QUARTET</vt:lpstr>
      <vt:lpstr>LINEAR LAB</vt:lpstr>
      <vt:lpstr>WHAT DO WE DO IF THE DATA ISN’T LINEAR?</vt:lpstr>
      <vt:lpstr>HOCKEY STICK DATA – TWO OR MORE LINEAR SEGMENTS</vt:lpstr>
      <vt:lpstr>SATURATION: THE EFFECT GETS WEAKER</vt:lpstr>
      <vt:lpstr>FACEBOOK (NETWORK) EFFECT</vt:lpstr>
      <vt:lpstr>NON-LINEARITY LAB</vt:lpstr>
      <vt:lpstr>PowerPoint Presentation</vt:lpstr>
      <vt:lpstr>DISCUSSION TIME  Homework/Course Project How’s it going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2 - Regression</dc:title>
  <cp:lastModifiedBy>Greg Baker</cp:lastModifiedBy>
  <cp:revision>26</cp:revision>
  <dcterms:modified xsi:type="dcterms:W3CDTF">2016-06-20T04:35:38Z</dcterms:modified>
</cp:coreProperties>
</file>